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mp4"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76" r:id="rId3"/>
    <p:sldId id="258" r:id="rId4"/>
    <p:sldId id="273" r:id="rId5"/>
    <p:sldId id="274" r:id="rId6"/>
    <p:sldId id="277" r:id="rId7"/>
    <p:sldId id="278" r:id="rId8"/>
    <p:sldId id="279" r:id="rId9"/>
    <p:sldId id="280" r:id="rId10"/>
    <p:sldId id="259" r:id="rId11"/>
    <p:sldId id="260" r:id="rId12"/>
    <p:sldId id="266" r:id="rId13"/>
    <p:sldId id="268" r:id="rId14"/>
    <p:sldId id="267" r:id="rId15"/>
    <p:sldId id="271" r:id="rId16"/>
    <p:sldId id="265" r:id="rId17"/>
    <p:sldId id="261" r:id="rId18"/>
    <p:sldId id="263" r:id="rId19"/>
    <p:sldId id="272" r:id="rId20"/>
    <p:sldId id="264" r:id="rId21"/>
    <p:sldId id="270" r:id="rId22"/>
    <p:sldId id="275" r:id="rId23"/>
    <p:sldId id="281" r:id="rId24"/>
    <p:sldId id="286" r:id="rId25"/>
    <p:sldId id="311" r:id="rId26"/>
    <p:sldId id="287" r:id="rId27"/>
    <p:sldId id="288" r:id="rId28"/>
    <p:sldId id="289" r:id="rId29"/>
    <p:sldId id="290" r:id="rId30"/>
    <p:sldId id="313" r:id="rId31"/>
    <p:sldId id="291" r:id="rId32"/>
    <p:sldId id="292" r:id="rId33"/>
    <p:sldId id="293" r:id="rId34"/>
    <p:sldId id="294" r:id="rId35"/>
    <p:sldId id="295" r:id="rId36"/>
    <p:sldId id="296" r:id="rId37"/>
    <p:sldId id="297" r:id="rId38"/>
    <p:sldId id="298" r:id="rId39"/>
    <p:sldId id="299" r:id="rId40"/>
    <p:sldId id="300" r:id="rId41"/>
    <p:sldId id="301" r:id="rId42"/>
    <p:sldId id="303" r:id="rId43"/>
    <p:sldId id="282" r:id="rId44"/>
    <p:sldId id="283" r:id="rId45"/>
    <p:sldId id="284" r:id="rId46"/>
    <p:sldId id="314" r:id="rId47"/>
    <p:sldId id="315" r:id="rId48"/>
    <p:sldId id="316" r:id="rId49"/>
    <p:sldId id="317" r:id="rId50"/>
    <p:sldId id="319" r:id="rId51"/>
    <p:sldId id="321" r:id="rId52"/>
    <p:sldId id="322" r:id="rId53"/>
    <p:sldId id="320" r:id="rId54"/>
    <p:sldId id="318" r:id="rId55"/>
    <p:sldId id="323" r:id="rId56"/>
    <p:sldId id="324" r:id="rId57"/>
    <p:sldId id="325" r:id="rId58"/>
    <p:sldId id="326" r:id="rId59"/>
    <p:sldId id="306" r:id="rId60"/>
    <p:sldId id="307" r:id="rId61"/>
    <p:sldId id="308" r:id="rId62"/>
    <p:sldId id="309" r:id="rId63"/>
    <p:sldId id="310" r:id="rId64"/>
    <p:sldId id="257"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9" autoAdjust="0"/>
    <p:restoredTop sz="73803" autoAdjust="0"/>
  </p:normalViewPr>
  <p:slideViewPr>
    <p:cSldViewPr snapToGrid="0">
      <p:cViewPr varScale="1">
        <p:scale>
          <a:sx n="81" d="100"/>
          <a:sy n="81" d="100"/>
        </p:scale>
        <p:origin x="-2184" y="-10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48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ion\Google%20Drive\Single%20Cell\RPG\ERR52309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ion\Google%20Drive\Single%20Cell\RPG\ERR523097.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ion\Google%20Drive\Single%20Cell\RPG\ERR52309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stockChart>
        <c:ser>
          <c:idx val="0"/>
          <c:order val="0"/>
          <c:tx>
            <c:strRef>
              <c:f>'ERR523097'!$A$2</c:f>
              <c:strCache>
                <c:ptCount val="1"/>
              </c:strCache>
            </c:strRef>
          </c:tx>
          <c:spPr>
            <a:ln w="28575">
              <a:noFill/>
            </a:ln>
          </c:spPr>
          <c:marker>
            <c:symbol val="none"/>
          </c:marker>
          <c:cat>
            <c:numRef>
              <c:f>'ERR523097'!$B$1:$F$1</c:f>
              <c:numCache>
                <c:formatCode>General</c:formatCode>
                <c:ptCount val="5"/>
                <c:pt idx="0">
                  <c:v>0.1</c:v>
                </c:pt>
                <c:pt idx="1">
                  <c:v>0.2</c:v>
                </c:pt>
                <c:pt idx="2">
                  <c:v>0.4</c:v>
                </c:pt>
                <c:pt idx="3">
                  <c:v>0.8</c:v>
                </c:pt>
                <c:pt idx="4">
                  <c:v>1.6</c:v>
                </c:pt>
              </c:numCache>
            </c:numRef>
          </c:cat>
          <c:val>
            <c:numRef>
              <c:f>'ERR523097'!$B$2:$F$2</c:f>
              <c:numCache>
                <c:formatCode>General</c:formatCode>
                <c:ptCount val="5"/>
                <c:pt idx="0">
                  <c:v>6809.60120296059</c:v>
                </c:pt>
                <c:pt idx="1">
                  <c:v>4821.1325921758</c:v>
                </c:pt>
                <c:pt idx="2">
                  <c:v>4965.56472932357</c:v>
                </c:pt>
                <c:pt idx="3">
                  <c:v>4434.73867201266</c:v>
                </c:pt>
                <c:pt idx="4">
                  <c:v>4214.61764068029</c:v>
                </c:pt>
              </c:numCache>
            </c:numRef>
          </c:val>
          <c:smooth val="0"/>
        </c:ser>
        <c:ser>
          <c:idx val="1"/>
          <c:order val="1"/>
          <c:tx>
            <c:strRef>
              <c:f>'ERR523097'!$A$3</c:f>
              <c:strCache>
                <c:ptCount val="1"/>
              </c:strCache>
            </c:strRef>
          </c:tx>
          <c:spPr>
            <a:ln w="28575">
              <a:noFill/>
            </a:ln>
          </c:spPr>
          <c:marker>
            <c:symbol val="none"/>
          </c:marker>
          <c:cat>
            <c:numRef>
              <c:f>'ERR523097'!$B$1:$F$1</c:f>
              <c:numCache>
                <c:formatCode>General</c:formatCode>
                <c:ptCount val="5"/>
                <c:pt idx="0">
                  <c:v>0.1</c:v>
                </c:pt>
                <c:pt idx="1">
                  <c:v>0.2</c:v>
                </c:pt>
                <c:pt idx="2">
                  <c:v>0.4</c:v>
                </c:pt>
                <c:pt idx="3">
                  <c:v>0.8</c:v>
                </c:pt>
                <c:pt idx="4">
                  <c:v>1.6</c:v>
                </c:pt>
              </c:numCache>
            </c:numRef>
          </c:cat>
          <c:val>
            <c:numRef>
              <c:f>'ERR523097'!$B$3:$F$3</c:f>
              <c:numCache>
                <c:formatCode>General</c:formatCode>
                <c:ptCount val="5"/>
                <c:pt idx="0">
                  <c:v>0.0</c:v>
                </c:pt>
                <c:pt idx="1">
                  <c:v>0.0</c:v>
                </c:pt>
                <c:pt idx="2">
                  <c:v>1129.37658681163</c:v>
                </c:pt>
                <c:pt idx="3">
                  <c:v>1699.64313369929</c:v>
                </c:pt>
                <c:pt idx="4">
                  <c:v>2000.33423019122</c:v>
                </c:pt>
              </c:numCache>
            </c:numRef>
          </c:val>
          <c:smooth val="0"/>
        </c:ser>
        <c:ser>
          <c:idx val="2"/>
          <c:order val="2"/>
          <c:tx>
            <c:strRef>
              <c:f>'ERR523097'!$A$4</c:f>
              <c:strCache>
                <c:ptCount val="1"/>
                <c:pt idx="0">
                  <c:v>Fau</c:v>
                </c:pt>
              </c:strCache>
            </c:strRef>
          </c:tx>
          <c:spPr>
            <a:ln w="28575">
              <a:solidFill>
                <a:schemeClr val="accent1"/>
              </a:solidFill>
            </a:ln>
          </c:spPr>
          <c:cat>
            <c:numRef>
              <c:f>'ERR523097'!$B$1:$F$1</c:f>
              <c:numCache>
                <c:formatCode>General</c:formatCode>
                <c:ptCount val="5"/>
                <c:pt idx="0">
                  <c:v>0.1</c:v>
                </c:pt>
                <c:pt idx="1">
                  <c:v>0.2</c:v>
                </c:pt>
                <c:pt idx="2">
                  <c:v>0.4</c:v>
                </c:pt>
                <c:pt idx="3">
                  <c:v>0.8</c:v>
                </c:pt>
                <c:pt idx="4">
                  <c:v>1.6</c:v>
                </c:pt>
              </c:numCache>
            </c:numRef>
          </c:cat>
          <c:val>
            <c:numRef>
              <c:f>'ERR523097'!$B$4:$F$4</c:f>
              <c:numCache>
                <c:formatCode>General</c:formatCode>
                <c:ptCount val="5"/>
                <c:pt idx="0">
                  <c:v>2287.65465434221</c:v>
                </c:pt>
                <c:pt idx="1">
                  <c:v>2221.53981078878</c:v>
                </c:pt>
                <c:pt idx="2">
                  <c:v>3180.89916264861</c:v>
                </c:pt>
                <c:pt idx="3">
                  <c:v>3390.44439427308</c:v>
                </c:pt>
                <c:pt idx="4">
                  <c:v>3605.42574215385</c:v>
                </c:pt>
              </c:numCache>
            </c:numRef>
          </c:val>
          <c:smooth val="0"/>
        </c:ser>
        <c:dLbls>
          <c:showLegendKey val="0"/>
          <c:showVal val="0"/>
          <c:showCatName val="0"/>
          <c:showSerName val="0"/>
          <c:showPercent val="0"/>
          <c:showBubbleSize val="0"/>
        </c:dLbls>
        <c:hiLowLines>
          <c:spPr>
            <a:ln w="25400">
              <a:headEnd type="diamond"/>
              <a:tailEnd type="diamond"/>
            </a:ln>
            <a:effectLst>
              <a:outerShdw blurRad="50800" dir="5400000" algn="ctr" rotWithShape="0">
                <a:srgbClr val="000000">
                  <a:alpha val="43137"/>
                </a:srgbClr>
              </a:outerShdw>
            </a:effectLst>
          </c:spPr>
        </c:hiLowLines>
        <c:axId val="-2026494024"/>
        <c:axId val="-2026403752"/>
      </c:stockChart>
      <c:catAx>
        <c:axId val="-2026494024"/>
        <c:scaling>
          <c:orientation val="minMax"/>
        </c:scaling>
        <c:delete val="0"/>
        <c:axPos val="b"/>
        <c:numFmt formatCode="General" sourceLinked="1"/>
        <c:majorTickMark val="out"/>
        <c:minorTickMark val="none"/>
        <c:tickLblPos val="nextTo"/>
        <c:crossAx val="-2026403752"/>
        <c:crosses val="autoZero"/>
        <c:auto val="1"/>
        <c:lblAlgn val="ctr"/>
        <c:lblOffset val="100"/>
        <c:noMultiLvlLbl val="0"/>
      </c:catAx>
      <c:valAx>
        <c:axId val="-2026403752"/>
        <c:scaling>
          <c:orientation val="minMax"/>
        </c:scaling>
        <c:delete val="0"/>
        <c:axPos val="l"/>
        <c:majorGridlines/>
        <c:numFmt formatCode="General" sourceLinked="1"/>
        <c:majorTickMark val="out"/>
        <c:minorTickMark val="none"/>
        <c:tickLblPos val="nextTo"/>
        <c:crossAx val="-202649402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stockChart>
        <c:ser>
          <c:idx val="0"/>
          <c:order val="0"/>
          <c:tx>
            <c:strRef>
              <c:f>'ERR523097'!$A$62</c:f>
              <c:strCache>
                <c:ptCount val="1"/>
              </c:strCache>
            </c:strRef>
          </c:tx>
          <c:spPr>
            <a:ln w="28575">
              <a:noFill/>
            </a:ln>
          </c:spPr>
          <c:marker>
            <c:symbol val="none"/>
          </c:marker>
          <c:cat>
            <c:numRef>
              <c:f>'ERR523097'!$B$1:$F$1</c:f>
              <c:numCache>
                <c:formatCode>General</c:formatCode>
                <c:ptCount val="5"/>
                <c:pt idx="0">
                  <c:v>0.1</c:v>
                </c:pt>
                <c:pt idx="1">
                  <c:v>0.2</c:v>
                </c:pt>
                <c:pt idx="2">
                  <c:v>0.4</c:v>
                </c:pt>
                <c:pt idx="3">
                  <c:v>0.8</c:v>
                </c:pt>
                <c:pt idx="4">
                  <c:v>1.6</c:v>
                </c:pt>
              </c:numCache>
            </c:numRef>
          </c:cat>
          <c:val>
            <c:numRef>
              <c:f>'ERR523097'!$B$62:$F$62</c:f>
              <c:numCache>
                <c:formatCode>General</c:formatCode>
                <c:ptCount val="5"/>
                <c:pt idx="0">
                  <c:v>0.0</c:v>
                </c:pt>
                <c:pt idx="1">
                  <c:v>0.0</c:v>
                </c:pt>
                <c:pt idx="2">
                  <c:v>1639.1162604607</c:v>
                </c:pt>
                <c:pt idx="3">
                  <c:v>1760.38330529708</c:v>
                </c:pt>
                <c:pt idx="4">
                  <c:v>1479.81086900428</c:v>
                </c:pt>
              </c:numCache>
            </c:numRef>
          </c:val>
          <c:smooth val="0"/>
        </c:ser>
        <c:ser>
          <c:idx val="1"/>
          <c:order val="1"/>
          <c:tx>
            <c:strRef>
              <c:f>'ERR523097'!$A$63</c:f>
              <c:strCache>
                <c:ptCount val="1"/>
              </c:strCache>
            </c:strRef>
          </c:tx>
          <c:spPr>
            <a:ln w="28575">
              <a:noFill/>
            </a:ln>
          </c:spPr>
          <c:marker>
            <c:symbol val="none"/>
          </c:marker>
          <c:cat>
            <c:numRef>
              <c:f>'ERR523097'!$B$1:$F$1</c:f>
              <c:numCache>
                <c:formatCode>General</c:formatCode>
                <c:ptCount val="5"/>
                <c:pt idx="0">
                  <c:v>0.1</c:v>
                </c:pt>
                <c:pt idx="1">
                  <c:v>0.2</c:v>
                </c:pt>
                <c:pt idx="2">
                  <c:v>0.4</c:v>
                </c:pt>
                <c:pt idx="3">
                  <c:v>0.8</c:v>
                </c:pt>
                <c:pt idx="4">
                  <c:v>1.6</c:v>
                </c:pt>
              </c:numCache>
            </c:numRef>
          </c:cat>
          <c:val>
            <c:numRef>
              <c:f>'ERR523097'!$B$63:$F$63</c:f>
              <c:numCache>
                <c:formatCode>General</c:formatCode>
                <c:ptCount val="5"/>
                <c:pt idx="0">
                  <c:v>0.0</c:v>
                </c:pt>
                <c:pt idx="1">
                  <c:v>0.0</c:v>
                </c:pt>
                <c:pt idx="2">
                  <c:v>0.0</c:v>
                </c:pt>
                <c:pt idx="3">
                  <c:v>366.621667143756</c:v>
                </c:pt>
                <c:pt idx="4">
                  <c:v>288.637184620423</c:v>
                </c:pt>
              </c:numCache>
            </c:numRef>
          </c:val>
          <c:smooth val="0"/>
        </c:ser>
        <c:ser>
          <c:idx val="2"/>
          <c:order val="2"/>
          <c:tx>
            <c:strRef>
              <c:f>'ERR523097'!$A$64</c:f>
              <c:strCache>
                <c:ptCount val="1"/>
                <c:pt idx="0">
                  <c:v>Rpl24</c:v>
                </c:pt>
              </c:strCache>
            </c:strRef>
          </c:tx>
          <c:spPr>
            <a:ln w="28575">
              <a:solidFill>
                <a:schemeClr val="accent1"/>
              </a:solidFill>
            </a:ln>
          </c:spPr>
          <c:cat>
            <c:numRef>
              <c:f>'ERR523097'!$B$1:$F$1</c:f>
              <c:numCache>
                <c:formatCode>General</c:formatCode>
                <c:ptCount val="5"/>
                <c:pt idx="0">
                  <c:v>0.1</c:v>
                </c:pt>
                <c:pt idx="1">
                  <c:v>0.2</c:v>
                </c:pt>
                <c:pt idx="2">
                  <c:v>0.4</c:v>
                </c:pt>
                <c:pt idx="3">
                  <c:v>0.8</c:v>
                </c:pt>
                <c:pt idx="4">
                  <c:v>1.6</c:v>
                </c:pt>
              </c:numCache>
            </c:numRef>
          </c:cat>
          <c:val>
            <c:numRef>
              <c:f>'ERR523097'!$B$64:$F$64</c:f>
              <c:numCache>
                <c:formatCode>General</c:formatCode>
                <c:ptCount val="5"/>
                <c:pt idx="0">
                  <c:v>0.0</c:v>
                </c:pt>
                <c:pt idx="1">
                  <c:v>0.0</c:v>
                </c:pt>
                <c:pt idx="2">
                  <c:v>863.919747087864</c:v>
                </c:pt>
                <c:pt idx="3">
                  <c:v>1108.27061393068</c:v>
                </c:pt>
                <c:pt idx="4">
                  <c:v>1095.12266103888</c:v>
                </c:pt>
              </c:numCache>
            </c:numRef>
          </c:val>
          <c:smooth val="0"/>
        </c:ser>
        <c:dLbls>
          <c:showLegendKey val="0"/>
          <c:showVal val="0"/>
          <c:showCatName val="0"/>
          <c:showSerName val="0"/>
          <c:showPercent val="0"/>
          <c:showBubbleSize val="0"/>
        </c:dLbls>
        <c:hiLowLines>
          <c:spPr>
            <a:ln w="25400">
              <a:headEnd type="diamond"/>
              <a:tailEnd type="diamond"/>
            </a:ln>
            <a:effectLst>
              <a:outerShdw blurRad="50800" dir="5400000" algn="ctr" rotWithShape="0">
                <a:srgbClr val="000000">
                  <a:alpha val="43137"/>
                </a:srgbClr>
              </a:outerShdw>
            </a:effectLst>
          </c:spPr>
        </c:hiLowLines>
        <c:axId val="-2012118536"/>
        <c:axId val="-2011749176"/>
      </c:stockChart>
      <c:catAx>
        <c:axId val="-2012118536"/>
        <c:scaling>
          <c:orientation val="minMax"/>
        </c:scaling>
        <c:delete val="0"/>
        <c:axPos val="b"/>
        <c:numFmt formatCode="General" sourceLinked="1"/>
        <c:majorTickMark val="out"/>
        <c:minorTickMark val="none"/>
        <c:tickLblPos val="nextTo"/>
        <c:crossAx val="-2011749176"/>
        <c:crosses val="autoZero"/>
        <c:auto val="1"/>
        <c:lblAlgn val="ctr"/>
        <c:lblOffset val="100"/>
        <c:noMultiLvlLbl val="0"/>
      </c:catAx>
      <c:valAx>
        <c:axId val="-2011749176"/>
        <c:scaling>
          <c:orientation val="minMax"/>
        </c:scaling>
        <c:delete val="0"/>
        <c:axPos val="l"/>
        <c:majorGridlines/>
        <c:numFmt formatCode="General" sourceLinked="1"/>
        <c:majorTickMark val="out"/>
        <c:minorTickMark val="none"/>
        <c:tickLblPos val="nextTo"/>
        <c:crossAx val="-201211853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manualLayout>
          <c:layoutTarget val="inner"/>
          <c:xMode val="edge"/>
          <c:yMode val="edge"/>
          <c:x val="0.191786903033769"/>
          <c:y val="0.0502973633180087"/>
          <c:w val="0.579056127599435"/>
          <c:h val="0.760726366041135"/>
        </c:manualLayout>
      </c:layout>
      <c:stockChart>
        <c:ser>
          <c:idx val="0"/>
          <c:order val="0"/>
          <c:tx>
            <c:strRef>
              <c:f>'ERR523097'!$A$71</c:f>
              <c:strCache>
                <c:ptCount val="1"/>
              </c:strCache>
            </c:strRef>
          </c:tx>
          <c:spPr>
            <a:ln w="28575">
              <a:noFill/>
            </a:ln>
          </c:spPr>
          <c:marker>
            <c:symbol val="none"/>
          </c:marker>
          <c:cat>
            <c:numRef>
              <c:f>'ERR523097'!$B$1:$F$1</c:f>
              <c:numCache>
                <c:formatCode>General</c:formatCode>
                <c:ptCount val="5"/>
                <c:pt idx="0">
                  <c:v>0.1</c:v>
                </c:pt>
                <c:pt idx="1">
                  <c:v>0.2</c:v>
                </c:pt>
                <c:pt idx="2">
                  <c:v>0.4</c:v>
                </c:pt>
                <c:pt idx="3">
                  <c:v>0.8</c:v>
                </c:pt>
                <c:pt idx="4">
                  <c:v>1.6</c:v>
                </c:pt>
              </c:numCache>
            </c:numRef>
          </c:cat>
          <c:val>
            <c:numRef>
              <c:f>'ERR523097'!$B$71:$F$71</c:f>
              <c:numCache>
                <c:formatCode>General</c:formatCode>
                <c:ptCount val="5"/>
                <c:pt idx="0">
                  <c:v>77485.9794929464</c:v>
                </c:pt>
                <c:pt idx="1">
                  <c:v>72778.3218244442</c:v>
                </c:pt>
                <c:pt idx="2">
                  <c:v>57687.37116166905</c:v>
                </c:pt>
                <c:pt idx="3">
                  <c:v>50077.92540791774</c:v>
                </c:pt>
                <c:pt idx="4">
                  <c:v>44110.34113084</c:v>
                </c:pt>
              </c:numCache>
            </c:numRef>
          </c:val>
          <c:smooth val="0"/>
        </c:ser>
        <c:ser>
          <c:idx val="1"/>
          <c:order val="1"/>
          <c:tx>
            <c:strRef>
              <c:f>'ERR523097'!$A$72</c:f>
              <c:strCache>
                <c:ptCount val="1"/>
              </c:strCache>
            </c:strRef>
          </c:tx>
          <c:spPr>
            <a:ln w="28575">
              <a:noFill/>
            </a:ln>
          </c:spPr>
          <c:marker>
            <c:symbol val="none"/>
          </c:marker>
          <c:cat>
            <c:numRef>
              <c:f>'ERR523097'!$B$1:$F$1</c:f>
              <c:numCache>
                <c:formatCode>General</c:formatCode>
                <c:ptCount val="5"/>
                <c:pt idx="0">
                  <c:v>0.1</c:v>
                </c:pt>
                <c:pt idx="1">
                  <c:v>0.2</c:v>
                </c:pt>
                <c:pt idx="2">
                  <c:v>0.4</c:v>
                </c:pt>
                <c:pt idx="3">
                  <c:v>0.8</c:v>
                </c:pt>
                <c:pt idx="4">
                  <c:v>1.6</c:v>
                </c:pt>
              </c:numCache>
            </c:numRef>
          </c:cat>
          <c:val>
            <c:numRef>
              <c:f>'ERR523097'!$B$72:$F$72</c:f>
              <c:numCache>
                <c:formatCode>General</c:formatCode>
                <c:ptCount val="5"/>
                <c:pt idx="0">
                  <c:v>53801.6973690309</c:v>
                </c:pt>
                <c:pt idx="1">
                  <c:v>54296.1864942976</c:v>
                </c:pt>
                <c:pt idx="2">
                  <c:v>45267.96272771122</c:v>
                </c:pt>
                <c:pt idx="3">
                  <c:v>41566.2200763001</c:v>
                </c:pt>
                <c:pt idx="4">
                  <c:v>34772.5210863995</c:v>
                </c:pt>
              </c:numCache>
            </c:numRef>
          </c:val>
          <c:smooth val="0"/>
        </c:ser>
        <c:ser>
          <c:idx val="2"/>
          <c:order val="2"/>
          <c:tx>
            <c:strRef>
              <c:f>'ERR523097'!$A$73</c:f>
              <c:strCache>
                <c:ptCount val="1"/>
                <c:pt idx="0">
                  <c:v>Rpl27a</c:v>
                </c:pt>
              </c:strCache>
            </c:strRef>
          </c:tx>
          <c:spPr>
            <a:ln w="28575">
              <a:solidFill>
                <a:schemeClr val="accent1"/>
              </a:solidFill>
            </a:ln>
          </c:spPr>
          <c:cat>
            <c:numRef>
              <c:f>'ERR523097'!$B$1:$F$1</c:f>
              <c:numCache>
                <c:formatCode>General</c:formatCode>
                <c:ptCount val="5"/>
                <c:pt idx="0">
                  <c:v>0.1</c:v>
                </c:pt>
                <c:pt idx="1">
                  <c:v>0.2</c:v>
                </c:pt>
                <c:pt idx="2">
                  <c:v>0.4</c:v>
                </c:pt>
                <c:pt idx="3">
                  <c:v>0.8</c:v>
                </c:pt>
                <c:pt idx="4">
                  <c:v>1.6</c:v>
                </c:pt>
              </c:numCache>
            </c:numRef>
          </c:cat>
          <c:val>
            <c:numRef>
              <c:f>'ERR523097'!$B$73:$F$73</c:f>
              <c:numCache>
                <c:formatCode>General</c:formatCode>
                <c:ptCount val="5"/>
                <c:pt idx="0">
                  <c:v>66019.46693560721</c:v>
                </c:pt>
                <c:pt idx="1">
                  <c:v>63068.9012387839</c:v>
                </c:pt>
                <c:pt idx="2">
                  <c:v>56839.394813761</c:v>
                </c:pt>
                <c:pt idx="3">
                  <c:v>51798.5751121149</c:v>
                </c:pt>
                <c:pt idx="4">
                  <c:v>50969.9443721979</c:v>
                </c:pt>
              </c:numCache>
            </c:numRef>
          </c:val>
          <c:smooth val="0"/>
        </c:ser>
        <c:dLbls>
          <c:showLegendKey val="0"/>
          <c:showVal val="0"/>
          <c:showCatName val="0"/>
          <c:showSerName val="0"/>
          <c:showPercent val="0"/>
          <c:showBubbleSize val="0"/>
        </c:dLbls>
        <c:hiLowLines>
          <c:spPr>
            <a:ln w="25400">
              <a:headEnd type="diamond"/>
              <a:tailEnd type="diamond"/>
            </a:ln>
            <a:effectLst>
              <a:outerShdw blurRad="50800" dir="5400000" algn="ctr" rotWithShape="0">
                <a:srgbClr val="000000">
                  <a:alpha val="43137"/>
                </a:srgbClr>
              </a:outerShdw>
            </a:effectLst>
          </c:spPr>
        </c:hiLowLines>
        <c:axId val="-2026394008"/>
        <c:axId val="-2026392600"/>
      </c:stockChart>
      <c:catAx>
        <c:axId val="-2026394008"/>
        <c:scaling>
          <c:orientation val="minMax"/>
        </c:scaling>
        <c:delete val="0"/>
        <c:axPos val="b"/>
        <c:numFmt formatCode="General" sourceLinked="1"/>
        <c:majorTickMark val="out"/>
        <c:minorTickMark val="none"/>
        <c:tickLblPos val="nextTo"/>
        <c:crossAx val="-2026392600"/>
        <c:crosses val="autoZero"/>
        <c:auto val="1"/>
        <c:lblAlgn val="ctr"/>
        <c:lblOffset val="100"/>
        <c:noMultiLvlLbl val="0"/>
      </c:catAx>
      <c:valAx>
        <c:axId val="-2026392600"/>
        <c:scaling>
          <c:orientation val="minMax"/>
        </c:scaling>
        <c:delete val="0"/>
        <c:axPos val="l"/>
        <c:majorGridlines/>
        <c:numFmt formatCode="General" sourceLinked="1"/>
        <c:majorTickMark val="out"/>
        <c:minorTickMark val="none"/>
        <c:tickLblPos val="nextTo"/>
        <c:crossAx val="-2026394008"/>
        <c:crosses val="autoZero"/>
        <c:crossBetween val="between"/>
        <c:majorUnit val="25000.0"/>
      </c:valAx>
    </c:plotArea>
    <c:legend>
      <c:legendPos val="r"/>
      <c:layout>
        <c:manualLayout>
          <c:xMode val="edge"/>
          <c:yMode val="edge"/>
          <c:x val="0.752521031024968"/>
          <c:y val="0.292922986664728"/>
          <c:w val="0.247478968975032"/>
          <c:h val="0.447121637302418"/>
        </c:manualLayout>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rgbClr val="FFFF00"/>
          </a:solidFill>
        </a:ln>
      </dgm:spPr>
      <dgm:t>
        <a:bodyPr/>
        <a:lstStyle/>
        <a:p>
          <a:r>
            <a:rPr lang="en-US" dirty="0" smtClean="0">
              <a:solidFill>
                <a:srgbClr val="FFFF00"/>
              </a:solidFill>
              <a:latin typeface="Arial Narrow" panose="020B0606020202030204" pitchFamily="34" charset="0"/>
            </a:rPr>
            <a:t>Reads QC</a:t>
          </a:r>
          <a:endParaRPr lang="en-US" dirty="0">
            <a:solidFill>
              <a:srgbClr val="FFFF00"/>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dgm:spPr>
      <dgm:t>
        <a:bodyPr/>
        <a:lstStyle/>
        <a:p>
          <a:r>
            <a:rPr lang="en-US" dirty="0" smtClean="0">
              <a:latin typeface="Arial Narrow" panose="020B0606020202030204" pitchFamily="34" charset="0"/>
            </a:rPr>
            <a:t>Read mapping</a:t>
          </a:r>
          <a:endParaRPr lang="en-US" dirty="0">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dgm:spPr>
      <dgm:t>
        <a:bodyPr/>
        <a:lstStyle/>
        <a:p>
          <a:r>
            <a:rPr lang="en-US" dirty="0" smtClean="0">
              <a:latin typeface="Arial Narrow" panose="020B0606020202030204" pitchFamily="34" charset="0"/>
            </a:rPr>
            <a:t>Quantification</a:t>
          </a:r>
          <a:endParaRPr lang="en-US" dirty="0">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dgm:t>
        <a:bodyPr/>
        <a:lstStyle/>
        <a:p>
          <a:r>
            <a:rPr lang="en-US" dirty="0" smtClean="0">
              <a:latin typeface="Arial Narrow" panose="020B0606020202030204" pitchFamily="34" charset="0"/>
            </a:rPr>
            <a:t>Cells QC</a:t>
          </a:r>
          <a:endParaRPr lang="en-US" dirty="0">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8C897B82-64C9-CE4E-983C-DD4F123B77D0}" type="presOf" srcId="{7B05CA1F-14FE-4F89-B97C-50E4C52A045B}" destId="{43303263-A7F8-4D06-9C81-5A1A40261E3D}" srcOrd="0" destOrd="0" presId="urn:microsoft.com/office/officeart/2005/8/layout/hChevron3"/>
    <dgm:cxn modelId="{83823119-4398-7F43-8CF9-4ACF478B0EE2}" type="presOf" srcId="{8444CFAF-7CB4-4BCE-BEDD-101AD64C06D0}" destId="{6C69FB04-06EE-4BDA-80F2-10FCDF17FF44}" srcOrd="0" destOrd="0" presId="urn:microsoft.com/office/officeart/2005/8/layout/hChevron3"/>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FF3424C7-C884-443B-88CD-2A4FA7F9FBB9}" srcId="{820066AC-F9A5-41F7-A91B-A731EC2F8CAF}" destId="{7B05CA1F-14FE-4F89-B97C-50E4C52A045B}" srcOrd="3" destOrd="0" parTransId="{27AB24AC-B06B-4049-B8CE-79BF314BF58C}" sibTransId="{561EBE3E-1462-46BC-B144-ED177A4C6CD5}"/>
    <dgm:cxn modelId="{B09B85FC-73CC-5440-BFBF-70EF9BA80333}" type="presOf" srcId="{32D2388F-D623-4C10-A892-DBD5881992AB}" destId="{5BA1C2E2-8EE1-4E54-A3BF-D8303794736A}" srcOrd="0" destOrd="0" presId="urn:microsoft.com/office/officeart/2005/8/layout/hChevron3"/>
    <dgm:cxn modelId="{8EBEB543-308F-8247-A69A-E1D467A3EFF6}" type="presOf" srcId="{5A76AAAA-65DB-4567-ABDF-43A4D108E712}" destId="{3A475FE7-5696-499A-94FC-C280DD5A4575}" srcOrd="0" destOrd="0" presId="urn:microsoft.com/office/officeart/2005/8/layout/hChevron3"/>
    <dgm:cxn modelId="{BCAA602D-FC64-4B41-B61D-389A83462673}" type="presOf" srcId="{28E5ACB2-DAB6-4B43-94C9-D5EC5F06A8B3}" destId="{34A29376-F483-482C-B6A8-4DBDF22D5AC5}" srcOrd="0" destOrd="0" presId="urn:microsoft.com/office/officeart/2005/8/layout/hChevron3"/>
    <dgm:cxn modelId="{BF9EFC80-13DF-462E-9DC7-5277AD5B610D}" srcId="{820066AC-F9A5-41F7-A91B-A731EC2F8CAF}" destId="{32D2388F-D623-4C10-A892-DBD5881992AB}" srcOrd="4" destOrd="0" parTransId="{E802148A-DC22-4381-BDCF-10861AD7FB1E}" sibTransId="{B116FA8C-E208-41D2-9FAD-39B92021A653}"/>
    <dgm:cxn modelId="{9437F70E-E3B7-0543-9735-D9D0DC845AFA}" type="presOf" srcId="{30C66EAF-3E01-44A7-8C0D-0303B3518966}" destId="{07605D17-5962-4D7F-AA59-AC9D4E0B8C85}" srcOrd="0" destOrd="0" presId="urn:microsoft.com/office/officeart/2005/8/layout/hChevron3"/>
    <dgm:cxn modelId="{B2341FB4-51CD-4806-807C-47B9231B4133}" srcId="{820066AC-F9A5-41F7-A91B-A731EC2F8CAF}" destId="{30C66EAF-3E01-44A7-8C0D-0303B3518966}" srcOrd="2" destOrd="0" parTransId="{183B7170-82BB-4ADA-9F67-C4FE0ACCD262}" sibTransId="{08D8BB79-1369-42BB-B540-B8F0C06695C3}"/>
    <dgm:cxn modelId="{E1E36D8D-BB90-B44A-9657-AC83CC6E259D}" type="presOf" srcId="{820066AC-F9A5-41F7-A91B-A731EC2F8CAF}" destId="{D246C300-68AF-48FA-A398-4C95650E26C6}"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A2928E2B-2E66-FC48-8A7D-C715B04B56CC}" type="presOf" srcId="{AB45BE0A-A791-4252-AA90-8766E65194F6}" destId="{92B21093-CB4F-4973-93C1-6EC1414BC501}" srcOrd="0" destOrd="0" presId="urn:microsoft.com/office/officeart/2005/8/layout/hChevron3"/>
    <dgm:cxn modelId="{46B01BA2-2E27-2146-AE25-7FB6045384AF}" type="presOf" srcId="{B24B38A7-9096-4F47-B3C6-3F5073417C50}" destId="{53C35653-9134-4F82-8279-FAF4F5A25161}"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92702722-ECDC-6E4C-B85B-F30A05683F95}" type="presParOf" srcId="{D246C300-68AF-48FA-A398-4C95650E26C6}" destId="{34A29376-F483-482C-B6A8-4DBDF22D5AC5}" srcOrd="0" destOrd="0" presId="urn:microsoft.com/office/officeart/2005/8/layout/hChevron3"/>
    <dgm:cxn modelId="{F9D074AE-E9C9-1343-9132-20885A4DD551}" type="presParOf" srcId="{D246C300-68AF-48FA-A398-4C95650E26C6}" destId="{34D5B670-66A4-4956-8EA7-AEDF79D9861D}" srcOrd="1" destOrd="0" presId="urn:microsoft.com/office/officeart/2005/8/layout/hChevron3"/>
    <dgm:cxn modelId="{BAA8F81B-4364-7847-9679-38C1CC0A3AA2}" type="presParOf" srcId="{D246C300-68AF-48FA-A398-4C95650E26C6}" destId="{53C35653-9134-4F82-8279-FAF4F5A25161}" srcOrd="2" destOrd="0" presId="urn:microsoft.com/office/officeart/2005/8/layout/hChevron3"/>
    <dgm:cxn modelId="{9E490CC0-6269-E24C-86DD-D516E9A77282}" type="presParOf" srcId="{D246C300-68AF-48FA-A398-4C95650E26C6}" destId="{1088ABBC-1FB4-45E1-B4C8-8499FC4B8E60}" srcOrd="3" destOrd="0" presId="urn:microsoft.com/office/officeart/2005/8/layout/hChevron3"/>
    <dgm:cxn modelId="{C4563F51-2F4B-4541-A912-C9CED27ECA28}" type="presParOf" srcId="{D246C300-68AF-48FA-A398-4C95650E26C6}" destId="{07605D17-5962-4D7F-AA59-AC9D4E0B8C85}" srcOrd="4" destOrd="0" presId="urn:microsoft.com/office/officeart/2005/8/layout/hChevron3"/>
    <dgm:cxn modelId="{32B884A7-98DE-9147-8251-97624A73DCCD}" type="presParOf" srcId="{D246C300-68AF-48FA-A398-4C95650E26C6}" destId="{22B3FB4B-29D9-47D4-A31B-4F9185A06938}" srcOrd="5" destOrd="0" presId="urn:microsoft.com/office/officeart/2005/8/layout/hChevron3"/>
    <dgm:cxn modelId="{BF2BEA59-F578-764E-BE19-29E072EDA5E5}" type="presParOf" srcId="{D246C300-68AF-48FA-A398-4C95650E26C6}" destId="{43303263-A7F8-4D06-9C81-5A1A40261E3D}" srcOrd="6" destOrd="0" presId="urn:microsoft.com/office/officeart/2005/8/layout/hChevron3"/>
    <dgm:cxn modelId="{D3FED5CA-D479-9C45-9FD5-C5E603C59294}" type="presParOf" srcId="{D246C300-68AF-48FA-A398-4C95650E26C6}" destId="{9498192B-CE5B-4BAD-9AD5-ADCFEB2783E5}" srcOrd="7" destOrd="0" presId="urn:microsoft.com/office/officeart/2005/8/layout/hChevron3"/>
    <dgm:cxn modelId="{B24C7A44-BA94-C447-9B2E-A89A17ECD2BD}" type="presParOf" srcId="{D246C300-68AF-48FA-A398-4C95650E26C6}" destId="{5BA1C2E2-8EE1-4E54-A3BF-D8303794736A}" srcOrd="8" destOrd="0" presId="urn:microsoft.com/office/officeart/2005/8/layout/hChevron3"/>
    <dgm:cxn modelId="{AA1F4676-266E-534F-B85A-A18B339FA99C}" type="presParOf" srcId="{D246C300-68AF-48FA-A398-4C95650E26C6}" destId="{6EBFDF88-43AE-4D6F-9995-D5DCEC513827}" srcOrd="9" destOrd="0" presId="urn:microsoft.com/office/officeart/2005/8/layout/hChevron3"/>
    <dgm:cxn modelId="{DE564DFB-9B27-1F4B-98C3-050C1E56CA4D}" type="presParOf" srcId="{D246C300-68AF-48FA-A398-4C95650E26C6}" destId="{92B21093-CB4F-4973-93C1-6EC1414BC501}" srcOrd="10" destOrd="0" presId="urn:microsoft.com/office/officeart/2005/8/layout/hChevron3"/>
    <dgm:cxn modelId="{23632C78-4102-6240-B0BD-7128CAC683AC}" type="presParOf" srcId="{D246C300-68AF-48FA-A398-4C95650E26C6}" destId="{4F0609F8-474D-49C4-BCC1-1DDD7A19BFD2}" srcOrd="11" destOrd="0" presId="urn:microsoft.com/office/officeart/2005/8/layout/hChevron3"/>
    <dgm:cxn modelId="{29D7AC56-1C62-804C-A065-26392B82396F}" type="presParOf" srcId="{D246C300-68AF-48FA-A398-4C95650E26C6}" destId="{6C69FB04-06EE-4BDA-80F2-10FCDF17FF44}" srcOrd="12" destOrd="0" presId="urn:microsoft.com/office/officeart/2005/8/layout/hChevron3"/>
    <dgm:cxn modelId="{7F2852E9-7A45-1E4A-9343-9314CA7EA488}" type="presParOf" srcId="{D246C300-68AF-48FA-A398-4C95650E26C6}" destId="{1FD511D4-A23A-4471-83A3-EF2D1736561E}" srcOrd="13" destOrd="0" presId="urn:microsoft.com/office/officeart/2005/8/layout/hChevron3"/>
    <dgm:cxn modelId="{B8B4348D-8525-6140-A4A4-E8A844BDAE61}"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Quantification</a:t>
          </a:r>
          <a:endParaRPr lang="en-US" dirty="0">
            <a:solidFill>
              <a:schemeClr val="bg1"/>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a:ln>
          <a:solidFill>
            <a:srgbClr val="FFFF00"/>
          </a:solidFill>
        </a:ln>
      </dgm:spPr>
      <dgm:t>
        <a:bodyPr/>
        <a:lstStyle/>
        <a:p>
          <a:r>
            <a:rPr lang="en-US" dirty="0" smtClean="0">
              <a:solidFill>
                <a:srgbClr val="FFFF00"/>
              </a:solidFill>
              <a:latin typeface="Arial Narrow" panose="020B0606020202030204" pitchFamily="34" charset="0"/>
            </a:rPr>
            <a:t>Cells QC</a:t>
          </a:r>
          <a:endParaRPr lang="en-US" dirty="0">
            <a:solidFill>
              <a:srgbClr val="FFFF00"/>
            </a:solidFill>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021D6BA8-4169-5E4E-B0F2-D7986CCB5CE0}" type="presOf" srcId="{AB45BE0A-A791-4252-AA90-8766E65194F6}" destId="{92B21093-CB4F-4973-93C1-6EC1414BC501}" srcOrd="0" destOrd="0" presId="urn:microsoft.com/office/officeart/2005/8/layout/hChevron3"/>
    <dgm:cxn modelId="{E4109A12-989F-4A49-BB5A-6FDD6341C390}" type="presOf" srcId="{820066AC-F9A5-41F7-A91B-A731EC2F8CAF}" destId="{D246C300-68AF-48FA-A398-4C95650E26C6}"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300A08CC-A9BC-8149-8633-A15D1BE62CF9}" type="presOf" srcId="{B24B38A7-9096-4F47-B3C6-3F5073417C50}" destId="{53C35653-9134-4F82-8279-FAF4F5A25161}" srcOrd="0" destOrd="0" presId="urn:microsoft.com/office/officeart/2005/8/layout/hChevron3"/>
    <dgm:cxn modelId="{BF9EFC80-13DF-462E-9DC7-5277AD5B610D}" srcId="{820066AC-F9A5-41F7-A91B-A731EC2F8CAF}" destId="{32D2388F-D623-4C10-A892-DBD5881992AB}" srcOrd="4" destOrd="0" parTransId="{E802148A-DC22-4381-BDCF-10861AD7FB1E}" sibTransId="{B116FA8C-E208-41D2-9FAD-39B92021A653}"/>
    <dgm:cxn modelId="{B2341FB4-51CD-4806-807C-47B9231B4133}" srcId="{820066AC-F9A5-41F7-A91B-A731EC2F8CAF}" destId="{30C66EAF-3E01-44A7-8C0D-0303B3518966}" srcOrd="2" destOrd="0" parTransId="{183B7170-82BB-4ADA-9F67-C4FE0ACCD262}" sibTransId="{08D8BB79-1369-42BB-B540-B8F0C06695C3}"/>
    <dgm:cxn modelId="{4A739746-049E-D44E-9E25-9D5418222286}" type="presOf" srcId="{8444CFAF-7CB4-4BCE-BEDD-101AD64C06D0}" destId="{6C69FB04-06EE-4BDA-80F2-10FCDF17FF44}" srcOrd="0" destOrd="0" presId="urn:microsoft.com/office/officeart/2005/8/layout/hChevron3"/>
    <dgm:cxn modelId="{1E01AC04-F367-F24E-8071-2167168C0487}" type="presOf" srcId="{32D2388F-D623-4C10-A892-DBD5881992AB}" destId="{5BA1C2E2-8EE1-4E54-A3BF-D8303794736A}" srcOrd="0" destOrd="0" presId="urn:microsoft.com/office/officeart/2005/8/layout/hChevron3"/>
    <dgm:cxn modelId="{8A34FF63-FA3C-8847-BB05-2C4C48A6ECE9}" type="presOf" srcId="{7B05CA1F-14FE-4F89-B97C-50E4C52A045B}" destId="{43303263-A7F8-4D06-9C81-5A1A40261E3D}" srcOrd="0" destOrd="0" presId="urn:microsoft.com/office/officeart/2005/8/layout/hChevron3"/>
    <dgm:cxn modelId="{EA89930C-1DB7-764C-88A9-979052F6DACD}" type="presOf" srcId="{28E5ACB2-DAB6-4B43-94C9-D5EC5F06A8B3}" destId="{34A29376-F483-482C-B6A8-4DBDF22D5AC5}"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8DF5A659-DB0D-834D-839A-A6DCF5DE5280}" type="presOf" srcId="{30C66EAF-3E01-44A7-8C0D-0303B3518966}" destId="{07605D17-5962-4D7F-AA59-AC9D4E0B8C85}" srcOrd="0" destOrd="0" presId="urn:microsoft.com/office/officeart/2005/8/layout/hChevron3"/>
    <dgm:cxn modelId="{E2B89E8A-2427-F94F-98A9-97995D794B67}" type="presOf" srcId="{5A76AAAA-65DB-4567-ABDF-43A4D108E712}" destId="{3A475FE7-5696-499A-94FC-C280DD5A4575}"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F32C7F4B-3FC4-324A-9AF6-7D97DB428AE1}" type="presParOf" srcId="{D246C300-68AF-48FA-A398-4C95650E26C6}" destId="{34A29376-F483-482C-B6A8-4DBDF22D5AC5}" srcOrd="0" destOrd="0" presId="urn:microsoft.com/office/officeart/2005/8/layout/hChevron3"/>
    <dgm:cxn modelId="{00D2442A-AC64-204B-8489-E98C62A7766C}" type="presParOf" srcId="{D246C300-68AF-48FA-A398-4C95650E26C6}" destId="{34D5B670-66A4-4956-8EA7-AEDF79D9861D}" srcOrd="1" destOrd="0" presId="urn:microsoft.com/office/officeart/2005/8/layout/hChevron3"/>
    <dgm:cxn modelId="{D4EBF7E3-66F0-0B43-8698-EA80F2A0B188}" type="presParOf" srcId="{D246C300-68AF-48FA-A398-4C95650E26C6}" destId="{53C35653-9134-4F82-8279-FAF4F5A25161}" srcOrd="2" destOrd="0" presId="urn:microsoft.com/office/officeart/2005/8/layout/hChevron3"/>
    <dgm:cxn modelId="{9384AC8D-8353-B84E-BBF5-BBE5E56B8623}" type="presParOf" srcId="{D246C300-68AF-48FA-A398-4C95650E26C6}" destId="{1088ABBC-1FB4-45E1-B4C8-8499FC4B8E60}" srcOrd="3" destOrd="0" presId="urn:microsoft.com/office/officeart/2005/8/layout/hChevron3"/>
    <dgm:cxn modelId="{05518C56-CB39-6246-9E0D-C46CED475819}" type="presParOf" srcId="{D246C300-68AF-48FA-A398-4C95650E26C6}" destId="{07605D17-5962-4D7F-AA59-AC9D4E0B8C85}" srcOrd="4" destOrd="0" presId="urn:microsoft.com/office/officeart/2005/8/layout/hChevron3"/>
    <dgm:cxn modelId="{87012861-5C81-8F45-B856-662435B813A2}" type="presParOf" srcId="{D246C300-68AF-48FA-A398-4C95650E26C6}" destId="{22B3FB4B-29D9-47D4-A31B-4F9185A06938}" srcOrd="5" destOrd="0" presId="urn:microsoft.com/office/officeart/2005/8/layout/hChevron3"/>
    <dgm:cxn modelId="{A4D54096-814C-4340-823C-039CBD6898EC}" type="presParOf" srcId="{D246C300-68AF-48FA-A398-4C95650E26C6}" destId="{43303263-A7F8-4D06-9C81-5A1A40261E3D}" srcOrd="6" destOrd="0" presId="urn:microsoft.com/office/officeart/2005/8/layout/hChevron3"/>
    <dgm:cxn modelId="{8AD11CA1-0BA2-9044-931C-0760F7FE91F2}" type="presParOf" srcId="{D246C300-68AF-48FA-A398-4C95650E26C6}" destId="{9498192B-CE5B-4BAD-9AD5-ADCFEB2783E5}" srcOrd="7" destOrd="0" presId="urn:microsoft.com/office/officeart/2005/8/layout/hChevron3"/>
    <dgm:cxn modelId="{EE3C91DF-0B1B-D644-B7BA-9EFAA35CE169}" type="presParOf" srcId="{D246C300-68AF-48FA-A398-4C95650E26C6}" destId="{5BA1C2E2-8EE1-4E54-A3BF-D8303794736A}" srcOrd="8" destOrd="0" presId="urn:microsoft.com/office/officeart/2005/8/layout/hChevron3"/>
    <dgm:cxn modelId="{3F7CA887-B27C-8345-A4BD-09CCB7B527AA}" type="presParOf" srcId="{D246C300-68AF-48FA-A398-4C95650E26C6}" destId="{6EBFDF88-43AE-4D6F-9995-D5DCEC513827}" srcOrd="9" destOrd="0" presId="urn:microsoft.com/office/officeart/2005/8/layout/hChevron3"/>
    <dgm:cxn modelId="{23CADAB7-8D77-594E-A952-6514C00D26D0}" type="presParOf" srcId="{D246C300-68AF-48FA-A398-4C95650E26C6}" destId="{92B21093-CB4F-4973-93C1-6EC1414BC501}" srcOrd="10" destOrd="0" presId="urn:microsoft.com/office/officeart/2005/8/layout/hChevron3"/>
    <dgm:cxn modelId="{075A5CB6-8BA2-FA40-BB93-101C085EC66B}" type="presParOf" srcId="{D246C300-68AF-48FA-A398-4C95650E26C6}" destId="{4F0609F8-474D-49C4-BCC1-1DDD7A19BFD2}" srcOrd="11" destOrd="0" presId="urn:microsoft.com/office/officeart/2005/8/layout/hChevron3"/>
    <dgm:cxn modelId="{69EED402-8055-894E-AE79-073981D642EA}" type="presParOf" srcId="{D246C300-68AF-48FA-A398-4C95650E26C6}" destId="{6C69FB04-06EE-4BDA-80F2-10FCDF17FF44}" srcOrd="12" destOrd="0" presId="urn:microsoft.com/office/officeart/2005/8/layout/hChevron3"/>
    <dgm:cxn modelId="{26220676-6D34-EC49-8D38-14EEB05A3AEB}" type="presParOf" srcId="{D246C300-68AF-48FA-A398-4C95650E26C6}" destId="{1FD511D4-A23A-4471-83A3-EF2D1736561E}" srcOrd="13" destOrd="0" presId="urn:microsoft.com/office/officeart/2005/8/layout/hChevron3"/>
    <dgm:cxn modelId="{F2DFB9AA-8681-D04E-A9FC-DEE94CEA0C55}"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Quantification</a:t>
          </a:r>
          <a:endParaRPr lang="en-US" dirty="0">
            <a:solidFill>
              <a:schemeClr val="bg1"/>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a:ln>
          <a:solidFill>
            <a:srgbClr val="FFFF00"/>
          </a:solidFill>
        </a:ln>
      </dgm:spPr>
      <dgm:t>
        <a:bodyPr/>
        <a:lstStyle/>
        <a:p>
          <a:r>
            <a:rPr lang="en-US" dirty="0" smtClean="0">
              <a:solidFill>
                <a:srgbClr val="FFFF00"/>
              </a:solidFill>
              <a:latin typeface="Arial Narrow" panose="020B0606020202030204" pitchFamily="34" charset="0"/>
            </a:rPr>
            <a:t>Cells QC</a:t>
          </a:r>
          <a:endParaRPr lang="en-US" dirty="0">
            <a:solidFill>
              <a:srgbClr val="FFFF00"/>
            </a:solidFill>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FF3424C7-C884-443B-88CD-2A4FA7F9FBB9}" srcId="{820066AC-F9A5-41F7-A91B-A731EC2F8CAF}" destId="{7B05CA1F-14FE-4F89-B97C-50E4C52A045B}" srcOrd="3" destOrd="0" parTransId="{27AB24AC-B06B-4049-B8CE-79BF314BF58C}" sibTransId="{561EBE3E-1462-46BC-B144-ED177A4C6CD5}"/>
    <dgm:cxn modelId="{BF9EFC80-13DF-462E-9DC7-5277AD5B610D}" srcId="{820066AC-F9A5-41F7-A91B-A731EC2F8CAF}" destId="{32D2388F-D623-4C10-A892-DBD5881992AB}" srcOrd="4" destOrd="0" parTransId="{E802148A-DC22-4381-BDCF-10861AD7FB1E}" sibTransId="{B116FA8C-E208-41D2-9FAD-39B92021A653}"/>
    <dgm:cxn modelId="{B2341FB4-51CD-4806-807C-47B9231B4133}" srcId="{820066AC-F9A5-41F7-A91B-A731EC2F8CAF}" destId="{30C66EAF-3E01-44A7-8C0D-0303B3518966}" srcOrd="2" destOrd="0" parTransId="{183B7170-82BB-4ADA-9F67-C4FE0ACCD262}" sibTransId="{08D8BB79-1369-42BB-B540-B8F0C06695C3}"/>
    <dgm:cxn modelId="{798E4908-ECFA-C140-A2E0-697C0C4CE10E}" type="presOf" srcId="{30C66EAF-3E01-44A7-8C0D-0303B3518966}" destId="{07605D17-5962-4D7F-AA59-AC9D4E0B8C85}" srcOrd="0" destOrd="0" presId="urn:microsoft.com/office/officeart/2005/8/layout/hChevron3"/>
    <dgm:cxn modelId="{41273614-1ECC-B644-BDB6-E8B0A7CCC3E7}" type="presOf" srcId="{8444CFAF-7CB4-4BCE-BEDD-101AD64C06D0}" destId="{6C69FB04-06EE-4BDA-80F2-10FCDF17FF44}" srcOrd="0" destOrd="0" presId="urn:microsoft.com/office/officeart/2005/8/layout/hChevron3"/>
    <dgm:cxn modelId="{A9498590-F5FF-A14B-9F11-E7802B1ADB5A}" type="presOf" srcId="{5A76AAAA-65DB-4567-ABDF-43A4D108E712}" destId="{3A475FE7-5696-499A-94FC-C280DD5A4575}" srcOrd="0" destOrd="0" presId="urn:microsoft.com/office/officeart/2005/8/layout/hChevron3"/>
    <dgm:cxn modelId="{1DA67279-2EC1-824E-9C1B-7E4E45550861}" type="presOf" srcId="{32D2388F-D623-4C10-A892-DBD5881992AB}" destId="{5BA1C2E2-8EE1-4E54-A3BF-D8303794736A}" srcOrd="0" destOrd="0" presId="urn:microsoft.com/office/officeart/2005/8/layout/hChevron3"/>
    <dgm:cxn modelId="{F3CBD956-643E-8247-AA59-B63AA89E50D1}" type="presOf" srcId="{820066AC-F9A5-41F7-A91B-A731EC2F8CAF}" destId="{D246C300-68AF-48FA-A398-4C95650E26C6}" srcOrd="0" destOrd="0" presId="urn:microsoft.com/office/officeart/2005/8/layout/hChevron3"/>
    <dgm:cxn modelId="{003C5351-7910-034C-81EC-2EA7278D8B1B}" type="presOf" srcId="{28E5ACB2-DAB6-4B43-94C9-D5EC5F06A8B3}" destId="{34A29376-F483-482C-B6A8-4DBDF22D5AC5}"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A71B115B-71FB-C944-AFAF-DDB27BB49836}" type="presOf" srcId="{AB45BE0A-A791-4252-AA90-8766E65194F6}" destId="{92B21093-CB4F-4973-93C1-6EC1414BC501}" srcOrd="0" destOrd="0" presId="urn:microsoft.com/office/officeart/2005/8/layout/hChevron3"/>
    <dgm:cxn modelId="{05CD335D-7BBA-9547-AE50-9F3AE03A3990}" type="presOf" srcId="{B24B38A7-9096-4F47-B3C6-3F5073417C50}" destId="{53C35653-9134-4F82-8279-FAF4F5A25161}" srcOrd="0" destOrd="0" presId="urn:microsoft.com/office/officeart/2005/8/layout/hChevron3"/>
    <dgm:cxn modelId="{337ACBEE-B972-1A48-AD67-1E8E242D6D18}" type="presOf" srcId="{7B05CA1F-14FE-4F89-B97C-50E4C52A045B}" destId="{43303263-A7F8-4D06-9C81-5A1A40261E3D}"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C38B6064-E963-AB48-A80A-D6593FF3E6B4}" type="presParOf" srcId="{D246C300-68AF-48FA-A398-4C95650E26C6}" destId="{34A29376-F483-482C-B6A8-4DBDF22D5AC5}" srcOrd="0" destOrd="0" presId="urn:microsoft.com/office/officeart/2005/8/layout/hChevron3"/>
    <dgm:cxn modelId="{6CDBD209-34CE-5347-B196-352097FD681C}" type="presParOf" srcId="{D246C300-68AF-48FA-A398-4C95650E26C6}" destId="{34D5B670-66A4-4956-8EA7-AEDF79D9861D}" srcOrd="1" destOrd="0" presId="urn:microsoft.com/office/officeart/2005/8/layout/hChevron3"/>
    <dgm:cxn modelId="{845E40C7-A1A7-7B45-B0C4-AE7345D0CC21}" type="presParOf" srcId="{D246C300-68AF-48FA-A398-4C95650E26C6}" destId="{53C35653-9134-4F82-8279-FAF4F5A25161}" srcOrd="2" destOrd="0" presId="urn:microsoft.com/office/officeart/2005/8/layout/hChevron3"/>
    <dgm:cxn modelId="{BC669F50-528F-4242-8E46-64B56FF1FF96}" type="presParOf" srcId="{D246C300-68AF-48FA-A398-4C95650E26C6}" destId="{1088ABBC-1FB4-45E1-B4C8-8499FC4B8E60}" srcOrd="3" destOrd="0" presId="urn:microsoft.com/office/officeart/2005/8/layout/hChevron3"/>
    <dgm:cxn modelId="{878E12FB-D391-A748-A346-02E18E2A6323}" type="presParOf" srcId="{D246C300-68AF-48FA-A398-4C95650E26C6}" destId="{07605D17-5962-4D7F-AA59-AC9D4E0B8C85}" srcOrd="4" destOrd="0" presId="urn:microsoft.com/office/officeart/2005/8/layout/hChevron3"/>
    <dgm:cxn modelId="{DD05E7CC-2A0F-0A4B-B59C-59D8EF7FB136}" type="presParOf" srcId="{D246C300-68AF-48FA-A398-4C95650E26C6}" destId="{22B3FB4B-29D9-47D4-A31B-4F9185A06938}" srcOrd="5" destOrd="0" presId="urn:microsoft.com/office/officeart/2005/8/layout/hChevron3"/>
    <dgm:cxn modelId="{B182DB86-6D47-AE47-A6CE-3D9A44905249}" type="presParOf" srcId="{D246C300-68AF-48FA-A398-4C95650E26C6}" destId="{43303263-A7F8-4D06-9C81-5A1A40261E3D}" srcOrd="6" destOrd="0" presId="urn:microsoft.com/office/officeart/2005/8/layout/hChevron3"/>
    <dgm:cxn modelId="{9E6B5FEF-DF7E-1E42-8F25-5C8F6D4F22FE}" type="presParOf" srcId="{D246C300-68AF-48FA-A398-4C95650E26C6}" destId="{9498192B-CE5B-4BAD-9AD5-ADCFEB2783E5}" srcOrd="7" destOrd="0" presId="urn:microsoft.com/office/officeart/2005/8/layout/hChevron3"/>
    <dgm:cxn modelId="{39EA9771-AE07-7044-8028-96AC06885CAC}" type="presParOf" srcId="{D246C300-68AF-48FA-A398-4C95650E26C6}" destId="{5BA1C2E2-8EE1-4E54-A3BF-D8303794736A}" srcOrd="8" destOrd="0" presId="urn:microsoft.com/office/officeart/2005/8/layout/hChevron3"/>
    <dgm:cxn modelId="{5177AD6A-0CE6-A145-8DA0-8C678C786FD0}" type="presParOf" srcId="{D246C300-68AF-48FA-A398-4C95650E26C6}" destId="{6EBFDF88-43AE-4D6F-9995-D5DCEC513827}" srcOrd="9" destOrd="0" presId="urn:microsoft.com/office/officeart/2005/8/layout/hChevron3"/>
    <dgm:cxn modelId="{23A2891D-5967-054B-A8BB-BDA50AECB2BE}" type="presParOf" srcId="{D246C300-68AF-48FA-A398-4C95650E26C6}" destId="{92B21093-CB4F-4973-93C1-6EC1414BC501}" srcOrd="10" destOrd="0" presId="urn:microsoft.com/office/officeart/2005/8/layout/hChevron3"/>
    <dgm:cxn modelId="{C876F7A0-13AA-714E-B8C8-763D318723CE}" type="presParOf" srcId="{D246C300-68AF-48FA-A398-4C95650E26C6}" destId="{4F0609F8-474D-49C4-BCC1-1DDD7A19BFD2}" srcOrd="11" destOrd="0" presId="urn:microsoft.com/office/officeart/2005/8/layout/hChevron3"/>
    <dgm:cxn modelId="{2B5BA006-C2C1-F44D-86D3-AC232BBF0258}" type="presParOf" srcId="{D246C300-68AF-48FA-A398-4C95650E26C6}" destId="{6C69FB04-06EE-4BDA-80F2-10FCDF17FF44}" srcOrd="12" destOrd="0" presId="urn:microsoft.com/office/officeart/2005/8/layout/hChevron3"/>
    <dgm:cxn modelId="{FA4ECEFC-467B-504A-913B-58DB3F4A774B}" type="presParOf" srcId="{D246C300-68AF-48FA-A398-4C95650E26C6}" destId="{1FD511D4-A23A-4471-83A3-EF2D1736561E}" srcOrd="13" destOrd="0" presId="urn:microsoft.com/office/officeart/2005/8/layout/hChevron3"/>
    <dgm:cxn modelId="{61AAE879-82E2-7244-93BF-3631A1E57CDE}"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Quantification</a:t>
          </a:r>
          <a:endParaRPr lang="en-US" dirty="0">
            <a:solidFill>
              <a:schemeClr val="bg1"/>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a:ln>
          <a:solidFill>
            <a:srgbClr val="FFFF00"/>
          </a:solidFill>
        </a:ln>
      </dgm:spPr>
      <dgm:t>
        <a:bodyPr/>
        <a:lstStyle/>
        <a:p>
          <a:r>
            <a:rPr lang="en-US" dirty="0" smtClean="0">
              <a:solidFill>
                <a:srgbClr val="FFFF00"/>
              </a:solidFill>
              <a:latin typeface="Arial Narrow" panose="020B0606020202030204" pitchFamily="34" charset="0"/>
            </a:rPr>
            <a:t>Cells QC</a:t>
          </a:r>
          <a:endParaRPr lang="en-US" dirty="0">
            <a:solidFill>
              <a:srgbClr val="FFFF00"/>
            </a:solidFill>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168EE08E-1DD6-6F49-855E-598C113490E7}" type="presOf" srcId="{7B05CA1F-14FE-4F89-B97C-50E4C52A045B}" destId="{43303263-A7F8-4D06-9C81-5A1A40261E3D}" srcOrd="0" destOrd="0" presId="urn:microsoft.com/office/officeart/2005/8/layout/hChevron3"/>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D2B0521E-A6B4-8D41-A38D-FBBF8ADEDEDD}" type="presOf" srcId="{30C66EAF-3E01-44A7-8C0D-0303B3518966}" destId="{07605D17-5962-4D7F-AA59-AC9D4E0B8C85}" srcOrd="0" destOrd="0" presId="urn:microsoft.com/office/officeart/2005/8/layout/hChevron3"/>
    <dgm:cxn modelId="{F1BF978E-C4D1-F14A-85C5-1F07084F1866}" type="presOf" srcId="{B24B38A7-9096-4F47-B3C6-3F5073417C50}" destId="{53C35653-9134-4F82-8279-FAF4F5A25161}"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50F06168-069F-B048-9FB1-EC0404D7F9FD}" type="presOf" srcId="{5A76AAAA-65DB-4567-ABDF-43A4D108E712}" destId="{3A475FE7-5696-499A-94FC-C280DD5A4575}" srcOrd="0" destOrd="0" presId="urn:microsoft.com/office/officeart/2005/8/layout/hChevron3"/>
    <dgm:cxn modelId="{BF9EFC80-13DF-462E-9DC7-5277AD5B610D}" srcId="{820066AC-F9A5-41F7-A91B-A731EC2F8CAF}" destId="{32D2388F-D623-4C10-A892-DBD5881992AB}" srcOrd="4" destOrd="0" parTransId="{E802148A-DC22-4381-BDCF-10861AD7FB1E}" sibTransId="{B116FA8C-E208-41D2-9FAD-39B92021A653}"/>
    <dgm:cxn modelId="{B2341FB4-51CD-4806-807C-47B9231B4133}" srcId="{820066AC-F9A5-41F7-A91B-A731EC2F8CAF}" destId="{30C66EAF-3E01-44A7-8C0D-0303B3518966}" srcOrd="2" destOrd="0" parTransId="{183B7170-82BB-4ADA-9F67-C4FE0ACCD262}" sibTransId="{08D8BB79-1369-42BB-B540-B8F0C06695C3}"/>
    <dgm:cxn modelId="{61328184-6772-474B-ABED-86A396F1D403}" type="presOf" srcId="{820066AC-F9A5-41F7-A91B-A731EC2F8CAF}" destId="{D246C300-68AF-48FA-A398-4C95650E26C6}"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483907B6-7788-A043-8CC4-6748E29C9E0E}" type="presOf" srcId="{AB45BE0A-A791-4252-AA90-8766E65194F6}" destId="{92B21093-CB4F-4973-93C1-6EC1414BC501}" srcOrd="0" destOrd="0" presId="urn:microsoft.com/office/officeart/2005/8/layout/hChevron3"/>
    <dgm:cxn modelId="{BF3362DE-81AC-AA45-A40F-7127C0190864}" type="presOf" srcId="{28E5ACB2-DAB6-4B43-94C9-D5EC5F06A8B3}" destId="{34A29376-F483-482C-B6A8-4DBDF22D5AC5}" srcOrd="0" destOrd="0" presId="urn:microsoft.com/office/officeart/2005/8/layout/hChevron3"/>
    <dgm:cxn modelId="{66EF2105-BEA0-0541-B561-D80349BD32CC}" type="presOf" srcId="{32D2388F-D623-4C10-A892-DBD5881992AB}" destId="{5BA1C2E2-8EE1-4E54-A3BF-D8303794736A}" srcOrd="0" destOrd="0" presId="urn:microsoft.com/office/officeart/2005/8/layout/hChevron3"/>
    <dgm:cxn modelId="{423C4B05-1172-E74C-AF83-8F7823DA4606}" type="presOf" srcId="{8444CFAF-7CB4-4BCE-BEDD-101AD64C06D0}" destId="{6C69FB04-06EE-4BDA-80F2-10FCDF17FF44}"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46D5C777-39E1-434D-AA24-75405DCA1E5A}" type="presParOf" srcId="{D246C300-68AF-48FA-A398-4C95650E26C6}" destId="{34A29376-F483-482C-B6A8-4DBDF22D5AC5}" srcOrd="0" destOrd="0" presId="urn:microsoft.com/office/officeart/2005/8/layout/hChevron3"/>
    <dgm:cxn modelId="{5E2E4A14-469E-594E-A60A-72C80A390D99}" type="presParOf" srcId="{D246C300-68AF-48FA-A398-4C95650E26C6}" destId="{34D5B670-66A4-4956-8EA7-AEDF79D9861D}" srcOrd="1" destOrd="0" presId="urn:microsoft.com/office/officeart/2005/8/layout/hChevron3"/>
    <dgm:cxn modelId="{DF53394E-E944-7246-BFC0-704C97BFE405}" type="presParOf" srcId="{D246C300-68AF-48FA-A398-4C95650E26C6}" destId="{53C35653-9134-4F82-8279-FAF4F5A25161}" srcOrd="2" destOrd="0" presId="urn:microsoft.com/office/officeart/2005/8/layout/hChevron3"/>
    <dgm:cxn modelId="{487C77AA-60E2-0844-9B79-DD0389936B6B}" type="presParOf" srcId="{D246C300-68AF-48FA-A398-4C95650E26C6}" destId="{1088ABBC-1FB4-45E1-B4C8-8499FC4B8E60}" srcOrd="3" destOrd="0" presId="urn:microsoft.com/office/officeart/2005/8/layout/hChevron3"/>
    <dgm:cxn modelId="{1BFA9C1B-959A-B544-9AD1-A9054A5C9335}" type="presParOf" srcId="{D246C300-68AF-48FA-A398-4C95650E26C6}" destId="{07605D17-5962-4D7F-AA59-AC9D4E0B8C85}" srcOrd="4" destOrd="0" presId="urn:microsoft.com/office/officeart/2005/8/layout/hChevron3"/>
    <dgm:cxn modelId="{77C7CD5E-1B49-6D48-83E2-BB30ABD1D15C}" type="presParOf" srcId="{D246C300-68AF-48FA-A398-4C95650E26C6}" destId="{22B3FB4B-29D9-47D4-A31B-4F9185A06938}" srcOrd="5" destOrd="0" presId="urn:microsoft.com/office/officeart/2005/8/layout/hChevron3"/>
    <dgm:cxn modelId="{A3DF5AA3-BF62-1743-AB4F-49D87B5CFA4B}" type="presParOf" srcId="{D246C300-68AF-48FA-A398-4C95650E26C6}" destId="{43303263-A7F8-4D06-9C81-5A1A40261E3D}" srcOrd="6" destOrd="0" presId="urn:microsoft.com/office/officeart/2005/8/layout/hChevron3"/>
    <dgm:cxn modelId="{5D86950F-E920-064E-8674-A53671DB17D4}" type="presParOf" srcId="{D246C300-68AF-48FA-A398-4C95650E26C6}" destId="{9498192B-CE5B-4BAD-9AD5-ADCFEB2783E5}" srcOrd="7" destOrd="0" presId="urn:microsoft.com/office/officeart/2005/8/layout/hChevron3"/>
    <dgm:cxn modelId="{EC86CB08-E19D-684D-85A2-9EE866835033}" type="presParOf" srcId="{D246C300-68AF-48FA-A398-4C95650E26C6}" destId="{5BA1C2E2-8EE1-4E54-A3BF-D8303794736A}" srcOrd="8" destOrd="0" presId="urn:microsoft.com/office/officeart/2005/8/layout/hChevron3"/>
    <dgm:cxn modelId="{C11F3796-90FB-A64E-9C46-4525BEDD87B6}" type="presParOf" srcId="{D246C300-68AF-48FA-A398-4C95650E26C6}" destId="{6EBFDF88-43AE-4D6F-9995-D5DCEC513827}" srcOrd="9" destOrd="0" presId="urn:microsoft.com/office/officeart/2005/8/layout/hChevron3"/>
    <dgm:cxn modelId="{AC010DD3-F878-924A-AEB6-C044DBB72FA7}" type="presParOf" srcId="{D246C300-68AF-48FA-A398-4C95650E26C6}" destId="{92B21093-CB4F-4973-93C1-6EC1414BC501}" srcOrd="10" destOrd="0" presId="urn:microsoft.com/office/officeart/2005/8/layout/hChevron3"/>
    <dgm:cxn modelId="{89F63764-1CAD-AF44-8967-2330A9D5B17A}" type="presParOf" srcId="{D246C300-68AF-48FA-A398-4C95650E26C6}" destId="{4F0609F8-474D-49C4-BCC1-1DDD7A19BFD2}" srcOrd="11" destOrd="0" presId="urn:microsoft.com/office/officeart/2005/8/layout/hChevron3"/>
    <dgm:cxn modelId="{43733303-5373-634D-80E9-ED703C83E826}" type="presParOf" srcId="{D246C300-68AF-48FA-A398-4C95650E26C6}" destId="{6C69FB04-06EE-4BDA-80F2-10FCDF17FF44}" srcOrd="12" destOrd="0" presId="urn:microsoft.com/office/officeart/2005/8/layout/hChevron3"/>
    <dgm:cxn modelId="{26CB64DB-3282-BD4B-B242-D308D4C9CA60}" type="presParOf" srcId="{D246C300-68AF-48FA-A398-4C95650E26C6}" destId="{1FD511D4-A23A-4471-83A3-EF2D1736561E}" srcOrd="13" destOrd="0" presId="urn:microsoft.com/office/officeart/2005/8/layout/hChevron3"/>
    <dgm:cxn modelId="{3589FCC2-62D5-3844-8EB7-52B0C50205CB}"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a:ln>
          <a:solidFill>
            <a:srgbClr val="FFFF00"/>
          </a:solidFill>
        </a:ln>
      </dgm:spPr>
      <dgm:t>
        <a:bodyPr/>
        <a:lstStyle/>
        <a:p>
          <a:r>
            <a:rPr lang="en-US" dirty="0" smtClean="0">
              <a:solidFill>
                <a:srgbClr val="FFFF00"/>
              </a:solidFill>
              <a:latin typeface="Arial Narrow" panose="020B0606020202030204" pitchFamily="34" charset="0"/>
            </a:rPr>
            <a:t>Normalization</a:t>
          </a:r>
          <a:endParaRPr lang="en-US" dirty="0">
            <a:solidFill>
              <a:srgbClr val="FFFF00"/>
            </a:solidFill>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Quantification</a:t>
          </a:r>
          <a:endParaRPr lang="en-US" dirty="0">
            <a:solidFill>
              <a:schemeClr val="bg1"/>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a:ln>
          <a:solidFill>
            <a:schemeClr val="bg1"/>
          </a:solidFill>
        </a:ln>
      </dgm:spPr>
      <dgm:t>
        <a:bodyPr/>
        <a:lstStyle/>
        <a:p>
          <a:r>
            <a:rPr lang="en-US" dirty="0" smtClean="0">
              <a:solidFill>
                <a:schemeClr val="bg1"/>
              </a:solidFill>
              <a:latin typeface="Arial Narrow" panose="020B0606020202030204" pitchFamily="34" charset="0"/>
            </a:rPr>
            <a:t>Cells QC</a:t>
          </a:r>
          <a:endParaRPr lang="en-US" dirty="0">
            <a:solidFill>
              <a:schemeClr val="bg1"/>
            </a:solidFill>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5F0548C8-22B8-0B48-A965-8FA2760F72F0}" type="presOf" srcId="{28E5ACB2-DAB6-4B43-94C9-D5EC5F06A8B3}" destId="{34A29376-F483-482C-B6A8-4DBDF22D5AC5}" srcOrd="0" destOrd="0" presId="urn:microsoft.com/office/officeart/2005/8/layout/hChevron3"/>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1BBA18DA-334F-C743-9ADA-9677EB68D225}" type="presOf" srcId="{B24B38A7-9096-4F47-B3C6-3F5073417C50}" destId="{53C35653-9134-4F82-8279-FAF4F5A25161}"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834E97C2-7D97-1240-8F54-AEA3D730C189}" type="presOf" srcId="{7B05CA1F-14FE-4F89-B97C-50E4C52A045B}" destId="{43303263-A7F8-4D06-9C81-5A1A40261E3D}" srcOrd="0" destOrd="0" presId="urn:microsoft.com/office/officeart/2005/8/layout/hChevron3"/>
    <dgm:cxn modelId="{BF9EFC80-13DF-462E-9DC7-5277AD5B610D}" srcId="{820066AC-F9A5-41F7-A91B-A731EC2F8CAF}" destId="{32D2388F-D623-4C10-A892-DBD5881992AB}" srcOrd="4" destOrd="0" parTransId="{E802148A-DC22-4381-BDCF-10861AD7FB1E}" sibTransId="{B116FA8C-E208-41D2-9FAD-39B92021A653}"/>
    <dgm:cxn modelId="{B2341FB4-51CD-4806-807C-47B9231B4133}" srcId="{820066AC-F9A5-41F7-A91B-A731EC2F8CAF}" destId="{30C66EAF-3E01-44A7-8C0D-0303B3518966}" srcOrd="2" destOrd="0" parTransId="{183B7170-82BB-4ADA-9F67-C4FE0ACCD262}" sibTransId="{08D8BB79-1369-42BB-B540-B8F0C06695C3}"/>
    <dgm:cxn modelId="{8A694113-379A-174B-ACC5-EA2AB1F60BC8}" type="presOf" srcId="{5A76AAAA-65DB-4567-ABDF-43A4D108E712}" destId="{3A475FE7-5696-499A-94FC-C280DD5A4575}" srcOrd="0" destOrd="0" presId="urn:microsoft.com/office/officeart/2005/8/layout/hChevron3"/>
    <dgm:cxn modelId="{77C6BFB9-9AF6-9A42-A3E2-67A05B109123}" type="presOf" srcId="{8444CFAF-7CB4-4BCE-BEDD-101AD64C06D0}" destId="{6C69FB04-06EE-4BDA-80F2-10FCDF17FF44}"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35CA0053-63E4-4944-A012-F87E4DC2A174}" type="presOf" srcId="{AB45BE0A-A791-4252-AA90-8766E65194F6}" destId="{92B21093-CB4F-4973-93C1-6EC1414BC501}" srcOrd="0" destOrd="0" presId="urn:microsoft.com/office/officeart/2005/8/layout/hChevron3"/>
    <dgm:cxn modelId="{72ADD782-FF3D-FD47-9ED1-3B87F1889A4C}" type="presOf" srcId="{820066AC-F9A5-41F7-A91B-A731EC2F8CAF}" destId="{D246C300-68AF-48FA-A398-4C95650E26C6}" srcOrd="0" destOrd="0" presId="urn:microsoft.com/office/officeart/2005/8/layout/hChevron3"/>
    <dgm:cxn modelId="{29ACE55F-92BE-E448-A4FE-5DBB9DBE062C}" type="presOf" srcId="{32D2388F-D623-4C10-A892-DBD5881992AB}" destId="{5BA1C2E2-8EE1-4E54-A3BF-D8303794736A}" srcOrd="0" destOrd="0" presId="urn:microsoft.com/office/officeart/2005/8/layout/hChevron3"/>
    <dgm:cxn modelId="{49A3EE69-AFE5-AD4A-B24F-D96F04F1BDBF}" type="presOf" srcId="{30C66EAF-3E01-44A7-8C0D-0303B3518966}" destId="{07605D17-5962-4D7F-AA59-AC9D4E0B8C85}"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015A02A8-F5FE-054A-941D-B0D91B55729D}" type="presParOf" srcId="{D246C300-68AF-48FA-A398-4C95650E26C6}" destId="{34A29376-F483-482C-B6A8-4DBDF22D5AC5}" srcOrd="0" destOrd="0" presId="urn:microsoft.com/office/officeart/2005/8/layout/hChevron3"/>
    <dgm:cxn modelId="{2DA67F7F-3AE9-1D47-B2B9-95E3E28128C9}" type="presParOf" srcId="{D246C300-68AF-48FA-A398-4C95650E26C6}" destId="{34D5B670-66A4-4956-8EA7-AEDF79D9861D}" srcOrd="1" destOrd="0" presId="urn:microsoft.com/office/officeart/2005/8/layout/hChevron3"/>
    <dgm:cxn modelId="{DAF12320-0DAE-3D46-960B-3862A2056EA1}" type="presParOf" srcId="{D246C300-68AF-48FA-A398-4C95650E26C6}" destId="{53C35653-9134-4F82-8279-FAF4F5A25161}" srcOrd="2" destOrd="0" presId="urn:microsoft.com/office/officeart/2005/8/layout/hChevron3"/>
    <dgm:cxn modelId="{F6F8BAE5-B7FF-1743-AF45-07CFA0BF9588}" type="presParOf" srcId="{D246C300-68AF-48FA-A398-4C95650E26C6}" destId="{1088ABBC-1FB4-45E1-B4C8-8499FC4B8E60}" srcOrd="3" destOrd="0" presId="urn:microsoft.com/office/officeart/2005/8/layout/hChevron3"/>
    <dgm:cxn modelId="{4D72E10A-BB98-EE44-8165-E367EFF6F7AC}" type="presParOf" srcId="{D246C300-68AF-48FA-A398-4C95650E26C6}" destId="{07605D17-5962-4D7F-AA59-AC9D4E0B8C85}" srcOrd="4" destOrd="0" presId="urn:microsoft.com/office/officeart/2005/8/layout/hChevron3"/>
    <dgm:cxn modelId="{59B68DF0-0D42-0C42-98CC-F18F36713E31}" type="presParOf" srcId="{D246C300-68AF-48FA-A398-4C95650E26C6}" destId="{22B3FB4B-29D9-47D4-A31B-4F9185A06938}" srcOrd="5" destOrd="0" presId="urn:microsoft.com/office/officeart/2005/8/layout/hChevron3"/>
    <dgm:cxn modelId="{CFEFD73E-89C6-2244-895A-01FB7194D023}" type="presParOf" srcId="{D246C300-68AF-48FA-A398-4C95650E26C6}" destId="{43303263-A7F8-4D06-9C81-5A1A40261E3D}" srcOrd="6" destOrd="0" presId="urn:microsoft.com/office/officeart/2005/8/layout/hChevron3"/>
    <dgm:cxn modelId="{3118B998-2501-1649-9BB9-EA5982539D77}" type="presParOf" srcId="{D246C300-68AF-48FA-A398-4C95650E26C6}" destId="{9498192B-CE5B-4BAD-9AD5-ADCFEB2783E5}" srcOrd="7" destOrd="0" presId="urn:microsoft.com/office/officeart/2005/8/layout/hChevron3"/>
    <dgm:cxn modelId="{D8EAF9E2-D661-664F-A4A5-B94C537F681C}" type="presParOf" srcId="{D246C300-68AF-48FA-A398-4C95650E26C6}" destId="{5BA1C2E2-8EE1-4E54-A3BF-D8303794736A}" srcOrd="8" destOrd="0" presId="urn:microsoft.com/office/officeart/2005/8/layout/hChevron3"/>
    <dgm:cxn modelId="{33D88107-7015-2447-BD7B-FFD9AE029CE9}" type="presParOf" srcId="{D246C300-68AF-48FA-A398-4C95650E26C6}" destId="{6EBFDF88-43AE-4D6F-9995-D5DCEC513827}" srcOrd="9" destOrd="0" presId="urn:microsoft.com/office/officeart/2005/8/layout/hChevron3"/>
    <dgm:cxn modelId="{428CBAB3-2381-8B44-970C-5564E59832FE}" type="presParOf" srcId="{D246C300-68AF-48FA-A398-4C95650E26C6}" destId="{92B21093-CB4F-4973-93C1-6EC1414BC501}" srcOrd="10" destOrd="0" presId="urn:microsoft.com/office/officeart/2005/8/layout/hChevron3"/>
    <dgm:cxn modelId="{BB6ECDED-446B-BD47-A391-D51F6EFF2704}" type="presParOf" srcId="{D246C300-68AF-48FA-A398-4C95650E26C6}" destId="{4F0609F8-474D-49C4-BCC1-1DDD7A19BFD2}" srcOrd="11" destOrd="0" presId="urn:microsoft.com/office/officeart/2005/8/layout/hChevron3"/>
    <dgm:cxn modelId="{A694E237-008D-9047-87E9-67B460A43AB6}" type="presParOf" srcId="{D246C300-68AF-48FA-A398-4C95650E26C6}" destId="{6C69FB04-06EE-4BDA-80F2-10FCDF17FF44}" srcOrd="12" destOrd="0" presId="urn:microsoft.com/office/officeart/2005/8/layout/hChevron3"/>
    <dgm:cxn modelId="{2FDDCD15-93F2-F048-9071-732DDC76BD1F}" type="presParOf" srcId="{D246C300-68AF-48FA-A398-4C95650E26C6}" destId="{1FD511D4-A23A-4471-83A3-EF2D1736561E}" srcOrd="13" destOrd="0" presId="urn:microsoft.com/office/officeart/2005/8/layout/hChevron3"/>
    <dgm:cxn modelId="{0BADE8CC-BE6D-6641-A1DC-58E620CA8332}"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a:ln>
          <a:solidFill>
            <a:schemeClr val="bg1"/>
          </a:solidFill>
        </a:ln>
      </dgm:spPr>
      <dgm:t>
        <a:bodyPr/>
        <a:lstStyle/>
        <a:p>
          <a:r>
            <a:rPr lang="en-US" dirty="0" smtClean="0">
              <a:solidFill>
                <a:schemeClr val="bg1"/>
              </a:solidFill>
              <a:latin typeface="Arial Narrow" panose="020B0606020202030204" pitchFamily="34" charset="0"/>
            </a:rPr>
            <a:t>Normalization</a:t>
          </a:r>
          <a:endParaRPr lang="en-US" dirty="0">
            <a:solidFill>
              <a:schemeClr val="bg1"/>
            </a:solidFill>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Quantification</a:t>
          </a:r>
          <a:endParaRPr lang="en-US" dirty="0">
            <a:solidFill>
              <a:schemeClr val="bg1"/>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a:ln>
          <a:solidFill>
            <a:srgbClr val="FFFF00"/>
          </a:solidFill>
        </a:ln>
      </dgm:spPr>
      <dgm:t>
        <a:bodyPr/>
        <a:lstStyle/>
        <a:p>
          <a:r>
            <a:rPr lang="en-US" dirty="0" smtClean="0">
              <a:solidFill>
                <a:srgbClr val="FFFF00"/>
              </a:solidFill>
              <a:latin typeface="Arial Narrow" panose="020B0606020202030204" pitchFamily="34" charset="0"/>
            </a:rPr>
            <a:t>Clustering</a:t>
          </a:r>
          <a:endParaRPr lang="en-US" dirty="0">
            <a:solidFill>
              <a:srgbClr val="FFFF00"/>
            </a:solidFill>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a:ln>
          <a:solidFill>
            <a:schemeClr val="bg1"/>
          </a:solidFill>
        </a:ln>
      </dgm:spPr>
      <dgm:t>
        <a:bodyPr/>
        <a:lstStyle/>
        <a:p>
          <a:r>
            <a:rPr lang="en-US" dirty="0" smtClean="0">
              <a:solidFill>
                <a:schemeClr val="bg1"/>
              </a:solidFill>
              <a:latin typeface="Arial Narrow" panose="020B0606020202030204" pitchFamily="34" charset="0"/>
            </a:rPr>
            <a:t>Cells QC</a:t>
          </a:r>
          <a:endParaRPr lang="en-US" dirty="0">
            <a:solidFill>
              <a:schemeClr val="bg1"/>
            </a:solidFill>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179DCD8D-7BA9-9249-A7B2-F0CDBFAB3D3C}" type="presOf" srcId="{B24B38A7-9096-4F47-B3C6-3F5073417C50}" destId="{53C35653-9134-4F82-8279-FAF4F5A25161}" srcOrd="0" destOrd="0" presId="urn:microsoft.com/office/officeart/2005/8/layout/hChevron3"/>
    <dgm:cxn modelId="{B31C9CAE-071D-ED41-858B-BBCCAA702845}" type="presOf" srcId="{32D2388F-D623-4C10-A892-DBD5881992AB}" destId="{5BA1C2E2-8EE1-4E54-A3BF-D8303794736A}" srcOrd="0" destOrd="0" presId="urn:microsoft.com/office/officeart/2005/8/layout/hChevron3"/>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5A3D9D16-B952-854D-9387-B774C553DDAE}" type="presOf" srcId="{820066AC-F9A5-41F7-A91B-A731EC2F8CAF}" destId="{D246C300-68AF-48FA-A398-4C95650E26C6}" srcOrd="0" destOrd="0" presId="urn:microsoft.com/office/officeart/2005/8/layout/hChevron3"/>
    <dgm:cxn modelId="{EA8D68BF-EE29-B44E-BDE5-7AB135FBBC14}" type="presOf" srcId="{28E5ACB2-DAB6-4B43-94C9-D5EC5F06A8B3}" destId="{34A29376-F483-482C-B6A8-4DBDF22D5AC5}" srcOrd="0" destOrd="0" presId="urn:microsoft.com/office/officeart/2005/8/layout/hChevron3"/>
    <dgm:cxn modelId="{B7B812DA-20ED-4B45-8D58-D7603193C415}" type="presOf" srcId="{30C66EAF-3E01-44A7-8C0D-0303B3518966}" destId="{07605D17-5962-4D7F-AA59-AC9D4E0B8C85}" srcOrd="0" destOrd="0" presId="urn:microsoft.com/office/officeart/2005/8/layout/hChevron3"/>
    <dgm:cxn modelId="{E877EF6E-A201-6A43-B8A9-12F617F6666C}" type="presOf" srcId="{7B05CA1F-14FE-4F89-B97C-50E4C52A045B}" destId="{43303263-A7F8-4D06-9C81-5A1A40261E3D}"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BF9EFC80-13DF-462E-9DC7-5277AD5B610D}" srcId="{820066AC-F9A5-41F7-A91B-A731EC2F8CAF}" destId="{32D2388F-D623-4C10-A892-DBD5881992AB}" srcOrd="4" destOrd="0" parTransId="{E802148A-DC22-4381-BDCF-10861AD7FB1E}" sibTransId="{B116FA8C-E208-41D2-9FAD-39B92021A653}"/>
    <dgm:cxn modelId="{B2341FB4-51CD-4806-807C-47B9231B4133}" srcId="{820066AC-F9A5-41F7-A91B-A731EC2F8CAF}" destId="{30C66EAF-3E01-44A7-8C0D-0303B3518966}" srcOrd="2" destOrd="0" parTransId="{183B7170-82BB-4ADA-9F67-C4FE0ACCD262}" sibTransId="{08D8BB79-1369-42BB-B540-B8F0C06695C3}"/>
    <dgm:cxn modelId="{3C383905-23A1-C342-8C76-763E3E738556}" type="presOf" srcId="{5A76AAAA-65DB-4567-ABDF-43A4D108E712}" destId="{3A475FE7-5696-499A-94FC-C280DD5A4575}" srcOrd="0" destOrd="0" presId="urn:microsoft.com/office/officeart/2005/8/layout/hChevron3"/>
    <dgm:cxn modelId="{C28D194C-0606-AE4A-BF0C-C871D320F5AD}" type="presOf" srcId="{8444CFAF-7CB4-4BCE-BEDD-101AD64C06D0}" destId="{6C69FB04-06EE-4BDA-80F2-10FCDF17FF44}"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9323E469-01C8-AC41-938E-7921D918248A}" type="presOf" srcId="{AB45BE0A-A791-4252-AA90-8766E65194F6}" destId="{92B21093-CB4F-4973-93C1-6EC1414BC501}"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5B73B1CF-29CB-6B46-B7A0-1808A25088D6}" type="presParOf" srcId="{D246C300-68AF-48FA-A398-4C95650E26C6}" destId="{34A29376-F483-482C-B6A8-4DBDF22D5AC5}" srcOrd="0" destOrd="0" presId="urn:microsoft.com/office/officeart/2005/8/layout/hChevron3"/>
    <dgm:cxn modelId="{F036AD88-D469-3943-87EA-71083DCC15E9}" type="presParOf" srcId="{D246C300-68AF-48FA-A398-4C95650E26C6}" destId="{34D5B670-66A4-4956-8EA7-AEDF79D9861D}" srcOrd="1" destOrd="0" presId="urn:microsoft.com/office/officeart/2005/8/layout/hChevron3"/>
    <dgm:cxn modelId="{A2F7E7BA-7B53-324A-A7D6-7CB3D2C8FF31}" type="presParOf" srcId="{D246C300-68AF-48FA-A398-4C95650E26C6}" destId="{53C35653-9134-4F82-8279-FAF4F5A25161}" srcOrd="2" destOrd="0" presId="urn:microsoft.com/office/officeart/2005/8/layout/hChevron3"/>
    <dgm:cxn modelId="{C8E285BF-A8C3-3143-B13F-5F6BD570D3D4}" type="presParOf" srcId="{D246C300-68AF-48FA-A398-4C95650E26C6}" destId="{1088ABBC-1FB4-45E1-B4C8-8499FC4B8E60}" srcOrd="3" destOrd="0" presId="urn:microsoft.com/office/officeart/2005/8/layout/hChevron3"/>
    <dgm:cxn modelId="{1707F6F4-4405-5C44-8E47-F5CF2F637155}" type="presParOf" srcId="{D246C300-68AF-48FA-A398-4C95650E26C6}" destId="{07605D17-5962-4D7F-AA59-AC9D4E0B8C85}" srcOrd="4" destOrd="0" presId="urn:microsoft.com/office/officeart/2005/8/layout/hChevron3"/>
    <dgm:cxn modelId="{92C2B3C4-22CA-404B-B42A-133D721E9312}" type="presParOf" srcId="{D246C300-68AF-48FA-A398-4C95650E26C6}" destId="{22B3FB4B-29D9-47D4-A31B-4F9185A06938}" srcOrd="5" destOrd="0" presId="urn:microsoft.com/office/officeart/2005/8/layout/hChevron3"/>
    <dgm:cxn modelId="{2BD05454-455E-7547-9237-8EF540AB418B}" type="presParOf" srcId="{D246C300-68AF-48FA-A398-4C95650E26C6}" destId="{43303263-A7F8-4D06-9C81-5A1A40261E3D}" srcOrd="6" destOrd="0" presId="urn:microsoft.com/office/officeart/2005/8/layout/hChevron3"/>
    <dgm:cxn modelId="{5255D253-4028-CD4B-9158-6E3099CB4609}" type="presParOf" srcId="{D246C300-68AF-48FA-A398-4C95650E26C6}" destId="{9498192B-CE5B-4BAD-9AD5-ADCFEB2783E5}" srcOrd="7" destOrd="0" presId="urn:microsoft.com/office/officeart/2005/8/layout/hChevron3"/>
    <dgm:cxn modelId="{61AE791A-B0FF-5F40-9447-17D17DEE499F}" type="presParOf" srcId="{D246C300-68AF-48FA-A398-4C95650E26C6}" destId="{5BA1C2E2-8EE1-4E54-A3BF-D8303794736A}" srcOrd="8" destOrd="0" presId="urn:microsoft.com/office/officeart/2005/8/layout/hChevron3"/>
    <dgm:cxn modelId="{6E4DB165-D35B-D541-98A5-CAEEABF8DBDC}" type="presParOf" srcId="{D246C300-68AF-48FA-A398-4C95650E26C6}" destId="{6EBFDF88-43AE-4D6F-9995-D5DCEC513827}" srcOrd="9" destOrd="0" presId="urn:microsoft.com/office/officeart/2005/8/layout/hChevron3"/>
    <dgm:cxn modelId="{0FCC68E1-D410-A74C-B342-B00B84B37C4E}" type="presParOf" srcId="{D246C300-68AF-48FA-A398-4C95650E26C6}" destId="{92B21093-CB4F-4973-93C1-6EC1414BC501}" srcOrd="10" destOrd="0" presId="urn:microsoft.com/office/officeart/2005/8/layout/hChevron3"/>
    <dgm:cxn modelId="{B1385085-8B67-D046-B6CB-6B081B81EBAA}" type="presParOf" srcId="{D246C300-68AF-48FA-A398-4C95650E26C6}" destId="{4F0609F8-474D-49C4-BCC1-1DDD7A19BFD2}" srcOrd="11" destOrd="0" presId="urn:microsoft.com/office/officeart/2005/8/layout/hChevron3"/>
    <dgm:cxn modelId="{06C6FE4B-4E14-2A45-8D20-CAE55C42355A}" type="presParOf" srcId="{D246C300-68AF-48FA-A398-4C95650E26C6}" destId="{6C69FB04-06EE-4BDA-80F2-10FCDF17FF44}" srcOrd="12" destOrd="0" presId="urn:microsoft.com/office/officeart/2005/8/layout/hChevron3"/>
    <dgm:cxn modelId="{FFF522CD-B815-CA48-899C-3B3499B0ABCA}" type="presParOf" srcId="{D246C300-68AF-48FA-A398-4C95650E26C6}" destId="{1FD511D4-A23A-4471-83A3-EF2D1736561E}" srcOrd="13" destOrd="0" presId="urn:microsoft.com/office/officeart/2005/8/layout/hChevron3"/>
    <dgm:cxn modelId="{C8B8048F-CCCA-4C46-901C-C217ED9CDDE6}"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a:ln>
          <a:solidFill>
            <a:schemeClr val="bg1"/>
          </a:solidFill>
        </a:ln>
      </dgm:spPr>
      <dgm:t>
        <a:bodyPr/>
        <a:lstStyle/>
        <a:p>
          <a:r>
            <a:rPr lang="en-US" dirty="0" smtClean="0">
              <a:solidFill>
                <a:schemeClr val="bg1"/>
              </a:solidFill>
              <a:latin typeface="Arial Narrow" panose="020B0606020202030204" pitchFamily="34" charset="0"/>
            </a:rPr>
            <a:t>Normalization</a:t>
          </a:r>
          <a:endParaRPr lang="en-US" dirty="0">
            <a:solidFill>
              <a:schemeClr val="bg1"/>
            </a:solidFill>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Quantification</a:t>
          </a:r>
          <a:endParaRPr lang="en-US" dirty="0">
            <a:solidFill>
              <a:schemeClr val="bg1"/>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a:ln>
          <a:solidFill>
            <a:srgbClr val="FFFF00"/>
          </a:solidFill>
        </a:ln>
      </dgm:spPr>
      <dgm:t>
        <a:bodyPr/>
        <a:lstStyle/>
        <a:p>
          <a:r>
            <a:rPr lang="en-US" dirty="0" smtClean="0">
              <a:solidFill>
                <a:srgbClr val="FFFF00"/>
              </a:solidFill>
              <a:latin typeface="Arial Narrow" panose="020B0606020202030204" pitchFamily="34" charset="0"/>
            </a:rPr>
            <a:t>Clustering</a:t>
          </a:r>
          <a:endParaRPr lang="en-US" dirty="0">
            <a:solidFill>
              <a:srgbClr val="FFFF00"/>
            </a:solidFill>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a:ln>
          <a:solidFill>
            <a:schemeClr val="bg1"/>
          </a:solidFill>
        </a:ln>
      </dgm:spPr>
      <dgm:t>
        <a:bodyPr/>
        <a:lstStyle/>
        <a:p>
          <a:r>
            <a:rPr lang="en-US" dirty="0" smtClean="0">
              <a:solidFill>
                <a:schemeClr val="bg1"/>
              </a:solidFill>
              <a:latin typeface="Arial Narrow" panose="020B0606020202030204" pitchFamily="34" charset="0"/>
            </a:rPr>
            <a:t>Cells QC</a:t>
          </a:r>
          <a:endParaRPr lang="en-US" dirty="0">
            <a:solidFill>
              <a:schemeClr val="bg1"/>
            </a:solidFill>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B24AC8F2-C91C-9A4A-9221-EE1C7A6E5663}" type="presOf" srcId="{7B05CA1F-14FE-4F89-B97C-50E4C52A045B}" destId="{43303263-A7F8-4D06-9C81-5A1A40261E3D}" srcOrd="0" destOrd="0" presId="urn:microsoft.com/office/officeart/2005/8/layout/hChevron3"/>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98FE4AB6-450E-8041-94A2-2032F955892B}" type="presOf" srcId="{AB45BE0A-A791-4252-AA90-8766E65194F6}" destId="{92B21093-CB4F-4973-93C1-6EC1414BC501}" srcOrd="0" destOrd="0" presId="urn:microsoft.com/office/officeart/2005/8/layout/hChevron3"/>
    <dgm:cxn modelId="{1E292A58-2229-2146-BC68-63581902A1B0}" type="presOf" srcId="{32D2388F-D623-4C10-A892-DBD5881992AB}" destId="{5BA1C2E2-8EE1-4E54-A3BF-D8303794736A}"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74D22487-23BA-6245-BF75-003C3155FDCA}" type="presOf" srcId="{5A76AAAA-65DB-4567-ABDF-43A4D108E712}" destId="{3A475FE7-5696-499A-94FC-C280DD5A4575}" srcOrd="0" destOrd="0" presId="urn:microsoft.com/office/officeart/2005/8/layout/hChevron3"/>
    <dgm:cxn modelId="{BF9EFC80-13DF-462E-9DC7-5277AD5B610D}" srcId="{820066AC-F9A5-41F7-A91B-A731EC2F8CAF}" destId="{32D2388F-D623-4C10-A892-DBD5881992AB}" srcOrd="4" destOrd="0" parTransId="{E802148A-DC22-4381-BDCF-10861AD7FB1E}" sibTransId="{B116FA8C-E208-41D2-9FAD-39B92021A653}"/>
    <dgm:cxn modelId="{D2162F48-9359-6247-9241-09A95826313B}" type="presOf" srcId="{30C66EAF-3E01-44A7-8C0D-0303B3518966}" destId="{07605D17-5962-4D7F-AA59-AC9D4E0B8C85}" srcOrd="0" destOrd="0" presId="urn:microsoft.com/office/officeart/2005/8/layout/hChevron3"/>
    <dgm:cxn modelId="{B2341FB4-51CD-4806-807C-47B9231B4133}" srcId="{820066AC-F9A5-41F7-A91B-A731EC2F8CAF}" destId="{30C66EAF-3E01-44A7-8C0D-0303B3518966}" srcOrd="2" destOrd="0" parTransId="{183B7170-82BB-4ADA-9F67-C4FE0ACCD262}" sibTransId="{08D8BB79-1369-42BB-B540-B8F0C06695C3}"/>
    <dgm:cxn modelId="{C08C6830-84E6-0A43-AEBA-69AE3367A79A}" type="presOf" srcId="{8444CFAF-7CB4-4BCE-BEDD-101AD64C06D0}" destId="{6C69FB04-06EE-4BDA-80F2-10FCDF17FF44}"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9D510E85-897D-6441-B301-95052F90BB8F}" type="presOf" srcId="{B24B38A7-9096-4F47-B3C6-3F5073417C50}" destId="{53C35653-9134-4F82-8279-FAF4F5A25161}" srcOrd="0" destOrd="0" presId="urn:microsoft.com/office/officeart/2005/8/layout/hChevron3"/>
    <dgm:cxn modelId="{B3E3F946-9B80-DE46-B023-6CEAE3E089DA}" type="presOf" srcId="{28E5ACB2-DAB6-4B43-94C9-D5EC5F06A8B3}" destId="{34A29376-F483-482C-B6A8-4DBDF22D5AC5}" srcOrd="0" destOrd="0" presId="urn:microsoft.com/office/officeart/2005/8/layout/hChevron3"/>
    <dgm:cxn modelId="{DE2D2D32-93F3-6842-852F-E07CD3EA7072}" type="presOf" srcId="{820066AC-F9A5-41F7-A91B-A731EC2F8CAF}" destId="{D246C300-68AF-48FA-A398-4C95650E26C6}"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21E0772D-A760-144B-BD51-4D087A9FF184}" type="presParOf" srcId="{D246C300-68AF-48FA-A398-4C95650E26C6}" destId="{34A29376-F483-482C-B6A8-4DBDF22D5AC5}" srcOrd="0" destOrd="0" presId="urn:microsoft.com/office/officeart/2005/8/layout/hChevron3"/>
    <dgm:cxn modelId="{DBF02B3C-FA00-234A-9449-7A4E008AC8EC}" type="presParOf" srcId="{D246C300-68AF-48FA-A398-4C95650E26C6}" destId="{34D5B670-66A4-4956-8EA7-AEDF79D9861D}" srcOrd="1" destOrd="0" presId="urn:microsoft.com/office/officeart/2005/8/layout/hChevron3"/>
    <dgm:cxn modelId="{F5AD68E4-B62B-4C42-BCEA-572E07820615}" type="presParOf" srcId="{D246C300-68AF-48FA-A398-4C95650E26C6}" destId="{53C35653-9134-4F82-8279-FAF4F5A25161}" srcOrd="2" destOrd="0" presId="urn:microsoft.com/office/officeart/2005/8/layout/hChevron3"/>
    <dgm:cxn modelId="{96A30D98-2204-F84D-B89F-2BFAB51E3ABF}" type="presParOf" srcId="{D246C300-68AF-48FA-A398-4C95650E26C6}" destId="{1088ABBC-1FB4-45E1-B4C8-8499FC4B8E60}" srcOrd="3" destOrd="0" presId="urn:microsoft.com/office/officeart/2005/8/layout/hChevron3"/>
    <dgm:cxn modelId="{0FAAE2A7-2E84-6D41-8BAD-9E4681C19514}" type="presParOf" srcId="{D246C300-68AF-48FA-A398-4C95650E26C6}" destId="{07605D17-5962-4D7F-AA59-AC9D4E0B8C85}" srcOrd="4" destOrd="0" presId="urn:microsoft.com/office/officeart/2005/8/layout/hChevron3"/>
    <dgm:cxn modelId="{0EB4CE1D-D5F4-E442-A558-70AAEB7D96AB}" type="presParOf" srcId="{D246C300-68AF-48FA-A398-4C95650E26C6}" destId="{22B3FB4B-29D9-47D4-A31B-4F9185A06938}" srcOrd="5" destOrd="0" presId="urn:microsoft.com/office/officeart/2005/8/layout/hChevron3"/>
    <dgm:cxn modelId="{B0DE6F07-78C9-224E-A2E5-74BA7C41C514}" type="presParOf" srcId="{D246C300-68AF-48FA-A398-4C95650E26C6}" destId="{43303263-A7F8-4D06-9C81-5A1A40261E3D}" srcOrd="6" destOrd="0" presId="urn:microsoft.com/office/officeart/2005/8/layout/hChevron3"/>
    <dgm:cxn modelId="{0ABA39B9-1B04-A541-8DA8-89F7EC0AEF55}" type="presParOf" srcId="{D246C300-68AF-48FA-A398-4C95650E26C6}" destId="{9498192B-CE5B-4BAD-9AD5-ADCFEB2783E5}" srcOrd="7" destOrd="0" presId="urn:microsoft.com/office/officeart/2005/8/layout/hChevron3"/>
    <dgm:cxn modelId="{3B6472ED-8A8B-6543-9776-DA4B5FEF4611}" type="presParOf" srcId="{D246C300-68AF-48FA-A398-4C95650E26C6}" destId="{5BA1C2E2-8EE1-4E54-A3BF-D8303794736A}" srcOrd="8" destOrd="0" presId="urn:microsoft.com/office/officeart/2005/8/layout/hChevron3"/>
    <dgm:cxn modelId="{8D5C4475-3EDB-424B-B46E-08BA293F4B0B}" type="presParOf" srcId="{D246C300-68AF-48FA-A398-4C95650E26C6}" destId="{6EBFDF88-43AE-4D6F-9995-D5DCEC513827}" srcOrd="9" destOrd="0" presId="urn:microsoft.com/office/officeart/2005/8/layout/hChevron3"/>
    <dgm:cxn modelId="{38EC757F-C472-5846-92DB-AF3B55CEF11C}" type="presParOf" srcId="{D246C300-68AF-48FA-A398-4C95650E26C6}" destId="{92B21093-CB4F-4973-93C1-6EC1414BC501}" srcOrd="10" destOrd="0" presId="urn:microsoft.com/office/officeart/2005/8/layout/hChevron3"/>
    <dgm:cxn modelId="{49EFD943-8BA1-1348-B18B-60AD04083606}" type="presParOf" srcId="{D246C300-68AF-48FA-A398-4C95650E26C6}" destId="{4F0609F8-474D-49C4-BCC1-1DDD7A19BFD2}" srcOrd="11" destOrd="0" presId="urn:microsoft.com/office/officeart/2005/8/layout/hChevron3"/>
    <dgm:cxn modelId="{0EEDCDA9-628F-BF46-BD4D-14E2B697C057}" type="presParOf" srcId="{D246C300-68AF-48FA-A398-4C95650E26C6}" destId="{6C69FB04-06EE-4BDA-80F2-10FCDF17FF44}" srcOrd="12" destOrd="0" presId="urn:microsoft.com/office/officeart/2005/8/layout/hChevron3"/>
    <dgm:cxn modelId="{B97E8EA5-44F3-E644-B34B-52810412E20C}" type="presParOf" srcId="{D246C300-68AF-48FA-A398-4C95650E26C6}" destId="{1FD511D4-A23A-4471-83A3-EF2D1736561E}" srcOrd="13" destOrd="0" presId="urn:microsoft.com/office/officeart/2005/8/layout/hChevron3"/>
    <dgm:cxn modelId="{6E40DDF2-8B44-1B49-82E2-076ADEE452FE}"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a:ln>
          <a:solidFill>
            <a:schemeClr val="bg1"/>
          </a:solidFill>
        </a:ln>
      </dgm:spPr>
      <dgm:t>
        <a:bodyPr/>
        <a:lstStyle/>
        <a:p>
          <a:r>
            <a:rPr lang="en-US" dirty="0" smtClean="0">
              <a:solidFill>
                <a:schemeClr val="bg1"/>
              </a:solidFill>
              <a:latin typeface="Arial Narrow" panose="020B0606020202030204" pitchFamily="34" charset="0"/>
            </a:rPr>
            <a:t>Normalization</a:t>
          </a:r>
          <a:endParaRPr lang="en-US" dirty="0">
            <a:solidFill>
              <a:schemeClr val="bg1"/>
            </a:solidFill>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Quantification</a:t>
          </a:r>
          <a:endParaRPr lang="en-US" dirty="0">
            <a:solidFill>
              <a:schemeClr val="bg1"/>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a:ln>
          <a:solidFill>
            <a:srgbClr val="FFFF00"/>
          </a:solidFill>
        </a:ln>
      </dgm:spPr>
      <dgm:t>
        <a:bodyPr/>
        <a:lstStyle/>
        <a:p>
          <a:r>
            <a:rPr lang="en-US" dirty="0" smtClean="0">
              <a:solidFill>
                <a:srgbClr val="FFFF00"/>
              </a:solidFill>
              <a:latin typeface="Arial Narrow" panose="020B0606020202030204" pitchFamily="34" charset="0"/>
            </a:rPr>
            <a:t>Clustering</a:t>
          </a:r>
          <a:endParaRPr lang="en-US" dirty="0">
            <a:solidFill>
              <a:srgbClr val="FFFF00"/>
            </a:solidFill>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a:ln>
          <a:solidFill>
            <a:schemeClr val="bg1"/>
          </a:solidFill>
        </a:ln>
      </dgm:spPr>
      <dgm:t>
        <a:bodyPr/>
        <a:lstStyle/>
        <a:p>
          <a:r>
            <a:rPr lang="en-US" dirty="0" smtClean="0">
              <a:solidFill>
                <a:schemeClr val="bg1"/>
              </a:solidFill>
              <a:latin typeface="Arial Narrow" panose="020B0606020202030204" pitchFamily="34" charset="0"/>
            </a:rPr>
            <a:t>Cells QC</a:t>
          </a:r>
          <a:endParaRPr lang="en-US" dirty="0">
            <a:solidFill>
              <a:schemeClr val="bg1"/>
            </a:solidFill>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E5E9919E-6BDE-494D-B488-65E6A643E16D}" type="presOf" srcId="{28E5ACB2-DAB6-4B43-94C9-D5EC5F06A8B3}" destId="{34A29376-F483-482C-B6A8-4DBDF22D5AC5}" srcOrd="0" destOrd="0" presId="urn:microsoft.com/office/officeart/2005/8/layout/hChevron3"/>
    <dgm:cxn modelId="{AEC2FCDF-5D20-476D-9310-2A95E9BD8A27}" srcId="{820066AC-F9A5-41F7-A91B-A731EC2F8CAF}" destId="{8444CFAF-7CB4-4BCE-BEDD-101AD64C06D0}" srcOrd="6" destOrd="0" parTransId="{8CE07D20-5CF2-4877-9CD1-101E532901F7}" sibTransId="{1EE9EB1D-08F6-4C33-BFA7-E98483F7C7F8}"/>
    <dgm:cxn modelId="{527939CE-4814-48AD-A703-D6967CE2964B}" srcId="{820066AC-F9A5-41F7-A91B-A731EC2F8CAF}" destId="{B24B38A7-9096-4F47-B3C6-3F5073417C50}" srcOrd="1" destOrd="0" parTransId="{21861F44-07D2-4C3D-AD81-9CF8DCB1F1AC}" sibTransId="{2A0A66F4-19DA-4EA8-92D4-E8AEFB63FAF3}"/>
    <dgm:cxn modelId="{41ABA6B0-1155-0A43-B23D-2E590A07E27C}" type="presOf" srcId="{AB45BE0A-A791-4252-AA90-8766E65194F6}" destId="{92B21093-CB4F-4973-93C1-6EC1414BC501}" srcOrd="0" destOrd="0" presId="urn:microsoft.com/office/officeart/2005/8/layout/hChevron3"/>
    <dgm:cxn modelId="{2EB101BF-0E9E-4442-A18F-9DC46098AF90}" type="presOf" srcId="{8444CFAF-7CB4-4BCE-BEDD-101AD64C06D0}" destId="{6C69FB04-06EE-4BDA-80F2-10FCDF17FF44}"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BF9EFC80-13DF-462E-9DC7-5277AD5B610D}" srcId="{820066AC-F9A5-41F7-A91B-A731EC2F8CAF}" destId="{32D2388F-D623-4C10-A892-DBD5881992AB}" srcOrd="4" destOrd="0" parTransId="{E802148A-DC22-4381-BDCF-10861AD7FB1E}" sibTransId="{B116FA8C-E208-41D2-9FAD-39B92021A653}"/>
    <dgm:cxn modelId="{7B71768E-9437-F04D-BBAA-E9CC97C5A7DB}" type="presOf" srcId="{30C66EAF-3E01-44A7-8C0D-0303B3518966}" destId="{07605D17-5962-4D7F-AA59-AC9D4E0B8C85}" srcOrd="0" destOrd="0" presId="urn:microsoft.com/office/officeart/2005/8/layout/hChevron3"/>
    <dgm:cxn modelId="{BAFDD491-DF4E-604B-9F9D-DEAE429FF08D}" type="presOf" srcId="{32D2388F-D623-4C10-A892-DBD5881992AB}" destId="{5BA1C2E2-8EE1-4E54-A3BF-D8303794736A}" srcOrd="0" destOrd="0" presId="urn:microsoft.com/office/officeart/2005/8/layout/hChevron3"/>
    <dgm:cxn modelId="{B2341FB4-51CD-4806-807C-47B9231B4133}" srcId="{820066AC-F9A5-41F7-A91B-A731EC2F8CAF}" destId="{30C66EAF-3E01-44A7-8C0D-0303B3518966}" srcOrd="2" destOrd="0" parTransId="{183B7170-82BB-4ADA-9F67-C4FE0ACCD262}" sibTransId="{08D8BB79-1369-42BB-B540-B8F0C06695C3}"/>
    <dgm:cxn modelId="{2A6BD22F-1B72-0148-AA16-83F9A1D7A7C6}" type="presOf" srcId="{820066AC-F9A5-41F7-A91B-A731EC2F8CAF}" destId="{D246C300-68AF-48FA-A398-4C95650E26C6}" srcOrd="0" destOrd="0" presId="urn:microsoft.com/office/officeart/2005/8/layout/hChevron3"/>
    <dgm:cxn modelId="{3100BEF2-8599-9344-9A98-4865EE701730}" type="presOf" srcId="{B24B38A7-9096-4F47-B3C6-3F5073417C50}" destId="{53C35653-9134-4F82-8279-FAF4F5A25161}"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9272EB0E-3783-2A4F-AD03-1A9ECC5FCA84}" type="presOf" srcId="{7B05CA1F-14FE-4F89-B97C-50E4C52A045B}" destId="{43303263-A7F8-4D06-9C81-5A1A40261E3D}" srcOrd="0" destOrd="0" presId="urn:microsoft.com/office/officeart/2005/8/layout/hChevron3"/>
    <dgm:cxn modelId="{3ABC0A76-6827-5F45-933C-79904F0AE9AF}" type="presOf" srcId="{5A76AAAA-65DB-4567-ABDF-43A4D108E712}" destId="{3A475FE7-5696-499A-94FC-C280DD5A4575}"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9C6A4A7D-511F-1447-A1ED-4CD630FB7C7E}" type="presParOf" srcId="{D246C300-68AF-48FA-A398-4C95650E26C6}" destId="{34A29376-F483-482C-B6A8-4DBDF22D5AC5}" srcOrd="0" destOrd="0" presId="urn:microsoft.com/office/officeart/2005/8/layout/hChevron3"/>
    <dgm:cxn modelId="{B2CB2BF7-2C3A-6543-8360-A427DE65B384}" type="presParOf" srcId="{D246C300-68AF-48FA-A398-4C95650E26C6}" destId="{34D5B670-66A4-4956-8EA7-AEDF79D9861D}" srcOrd="1" destOrd="0" presId="urn:microsoft.com/office/officeart/2005/8/layout/hChevron3"/>
    <dgm:cxn modelId="{2CDFD5EC-7ACC-554E-B770-E0CE3C20C269}" type="presParOf" srcId="{D246C300-68AF-48FA-A398-4C95650E26C6}" destId="{53C35653-9134-4F82-8279-FAF4F5A25161}" srcOrd="2" destOrd="0" presId="urn:microsoft.com/office/officeart/2005/8/layout/hChevron3"/>
    <dgm:cxn modelId="{AA6BCA15-6E3C-D347-B52F-B6DF532CD0F2}" type="presParOf" srcId="{D246C300-68AF-48FA-A398-4C95650E26C6}" destId="{1088ABBC-1FB4-45E1-B4C8-8499FC4B8E60}" srcOrd="3" destOrd="0" presId="urn:microsoft.com/office/officeart/2005/8/layout/hChevron3"/>
    <dgm:cxn modelId="{D3B3F69D-4995-9345-B535-4481501D76DE}" type="presParOf" srcId="{D246C300-68AF-48FA-A398-4C95650E26C6}" destId="{07605D17-5962-4D7F-AA59-AC9D4E0B8C85}" srcOrd="4" destOrd="0" presId="urn:microsoft.com/office/officeart/2005/8/layout/hChevron3"/>
    <dgm:cxn modelId="{C389EF2A-06A8-4E41-A3D6-ED60B0684073}" type="presParOf" srcId="{D246C300-68AF-48FA-A398-4C95650E26C6}" destId="{22B3FB4B-29D9-47D4-A31B-4F9185A06938}" srcOrd="5" destOrd="0" presId="urn:microsoft.com/office/officeart/2005/8/layout/hChevron3"/>
    <dgm:cxn modelId="{058C76DD-41CE-F84A-B688-1C63C3AE3FF9}" type="presParOf" srcId="{D246C300-68AF-48FA-A398-4C95650E26C6}" destId="{43303263-A7F8-4D06-9C81-5A1A40261E3D}" srcOrd="6" destOrd="0" presId="urn:microsoft.com/office/officeart/2005/8/layout/hChevron3"/>
    <dgm:cxn modelId="{0AE2A79A-2FFF-1440-8F54-4DA587472ABB}" type="presParOf" srcId="{D246C300-68AF-48FA-A398-4C95650E26C6}" destId="{9498192B-CE5B-4BAD-9AD5-ADCFEB2783E5}" srcOrd="7" destOrd="0" presId="urn:microsoft.com/office/officeart/2005/8/layout/hChevron3"/>
    <dgm:cxn modelId="{84EB2134-70C5-9B4D-9777-8F31B46DE427}" type="presParOf" srcId="{D246C300-68AF-48FA-A398-4C95650E26C6}" destId="{5BA1C2E2-8EE1-4E54-A3BF-D8303794736A}" srcOrd="8" destOrd="0" presId="urn:microsoft.com/office/officeart/2005/8/layout/hChevron3"/>
    <dgm:cxn modelId="{BA6604F6-A66E-6C40-8E97-6EE0BE2601EC}" type="presParOf" srcId="{D246C300-68AF-48FA-A398-4C95650E26C6}" destId="{6EBFDF88-43AE-4D6F-9995-D5DCEC513827}" srcOrd="9" destOrd="0" presId="urn:microsoft.com/office/officeart/2005/8/layout/hChevron3"/>
    <dgm:cxn modelId="{AE66C559-8362-FB42-8365-8F5E6D4815D6}" type="presParOf" srcId="{D246C300-68AF-48FA-A398-4C95650E26C6}" destId="{92B21093-CB4F-4973-93C1-6EC1414BC501}" srcOrd="10" destOrd="0" presId="urn:microsoft.com/office/officeart/2005/8/layout/hChevron3"/>
    <dgm:cxn modelId="{B742F39F-94A0-9A44-A71A-061602F2F363}" type="presParOf" srcId="{D246C300-68AF-48FA-A398-4C95650E26C6}" destId="{4F0609F8-474D-49C4-BCC1-1DDD7A19BFD2}" srcOrd="11" destOrd="0" presId="urn:microsoft.com/office/officeart/2005/8/layout/hChevron3"/>
    <dgm:cxn modelId="{2AC41BD0-6548-5746-9443-00C637F87449}" type="presParOf" srcId="{D246C300-68AF-48FA-A398-4C95650E26C6}" destId="{6C69FB04-06EE-4BDA-80F2-10FCDF17FF44}" srcOrd="12" destOrd="0" presId="urn:microsoft.com/office/officeart/2005/8/layout/hChevron3"/>
    <dgm:cxn modelId="{318379FB-2529-8946-A5AB-696904FB257B}" type="presParOf" srcId="{D246C300-68AF-48FA-A398-4C95650E26C6}" destId="{1FD511D4-A23A-4471-83A3-EF2D1736561E}" srcOrd="13" destOrd="0" presId="urn:microsoft.com/office/officeart/2005/8/layout/hChevron3"/>
    <dgm:cxn modelId="{B4B8A178-B360-2945-AEFB-15BD7917CA04}"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rgbClr val="FFFF00"/>
          </a:solidFill>
        </a:ln>
      </dgm:spPr>
      <dgm:t>
        <a:bodyPr/>
        <a:lstStyle/>
        <a:p>
          <a:r>
            <a:rPr lang="en-US" dirty="0" smtClean="0">
              <a:solidFill>
                <a:srgbClr val="FFFF00"/>
              </a:solidFill>
              <a:latin typeface="Arial Narrow" panose="020B0606020202030204" pitchFamily="34" charset="0"/>
            </a:rPr>
            <a:t>Reads QC</a:t>
          </a:r>
          <a:endParaRPr lang="en-US" dirty="0">
            <a:solidFill>
              <a:srgbClr val="FFFF00"/>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dgm:spPr>
      <dgm:t>
        <a:bodyPr/>
        <a:lstStyle/>
        <a:p>
          <a:r>
            <a:rPr lang="en-US" dirty="0" smtClean="0">
              <a:latin typeface="Arial Narrow" panose="020B0606020202030204" pitchFamily="34" charset="0"/>
            </a:rPr>
            <a:t>Read mapping</a:t>
          </a:r>
          <a:endParaRPr lang="en-US" dirty="0">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dgm:spPr>
      <dgm:t>
        <a:bodyPr/>
        <a:lstStyle/>
        <a:p>
          <a:r>
            <a:rPr lang="en-US" dirty="0" smtClean="0">
              <a:latin typeface="Arial Narrow" panose="020B0606020202030204" pitchFamily="34" charset="0"/>
            </a:rPr>
            <a:t>Quantification</a:t>
          </a:r>
          <a:endParaRPr lang="en-US" dirty="0">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dgm:t>
        <a:bodyPr/>
        <a:lstStyle/>
        <a:p>
          <a:r>
            <a:rPr lang="en-US" dirty="0" smtClean="0">
              <a:latin typeface="Arial Narrow" panose="020B0606020202030204" pitchFamily="34" charset="0"/>
            </a:rPr>
            <a:t>Cells QC</a:t>
          </a:r>
          <a:endParaRPr lang="en-US" dirty="0">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D9D0ABB0-1E82-CF4D-8BC2-D5511706EBF3}" type="presOf" srcId="{7B05CA1F-14FE-4F89-B97C-50E4C52A045B}" destId="{43303263-A7F8-4D06-9C81-5A1A40261E3D}" srcOrd="0" destOrd="0" presId="urn:microsoft.com/office/officeart/2005/8/layout/hChevron3"/>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A75FCD53-AFE9-AC4D-8265-42E320FAE9DD}" type="presOf" srcId="{B24B38A7-9096-4F47-B3C6-3F5073417C50}" destId="{53C35653-9134-4F82-8279-FAF4F5A25161}" srcOrd="0" destOrd="0" presId="urn:microsoft.com/office/officeart/2005/8/layout/hChevron3"/>
    <dgm:cxn modelId="{48671554-CBDB-CC4F-BBC3-6EF5E6E174DA}" type="presOf" srcId="{30C66EAF-3E01-44A7-8C0D-0303B3518966}" destId="{07605D17-5962-4D7F-AA59-AC9D4E0B8C85}" srcOrd="0" destOrd="0" presId="urn:microsoft.com/office/officeart/2005/8/layout/hChevron3"/>
    <dgm:cxn modelId="{B6FD3557-E16D-F545-82AF-A9A3B21BED52}" type="presOf" srcId="{28E5ACB2-DAB6-4B43-94C9-D5EC5F06A8B3}" destId="{34A29376-F483-482C-B6A8-4DBDF22D5AC5}" srcOrd="0" destOrd="0" presId="urn:microsoft.com/office/officeart/2005/8/layout/hChevron3"/>
    <dgm:cxn modelId="{77F492EE-7CDE-E441-8699-57912369226B}" type="presOf" srcId="{32D2388F-D623-4C10-A892-DBD5881992AB}" destId="{5BA1C2E2-8EE1-4E54-A3BF-D8303794736A}"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BF9EFC80-13DF-462E-9DC7-5277AD5B610D}" srcId="{820066AC-F9A5-41F7-A91B-A731EC2F8CAF}" destId="{32D2388F-D623-4C10-A892-DBD5881992AB}" srcOrd="4" destOrd="0" parTransId="{E802148A-DC22-4381-BDCF-10861AD7FB1E}" sibTransId="{B116FA8C-E208-41D2-9FAD-39B92021A653}"/>
    <dgm:cxn modelId="{B2341FB4-51CD-4806-807C-47B9231B4133}" srcId="{820066AC-F9A5-41F7-A91B-A731EC2F8CAF}" destId="{30C66EAF-3E01-44A7-8C0D-0303B3518966}" srcOrd="2" destOrd="0" parTransId="{183B7170-82BB-4ADA-9F67-C4FE0ACCD262}" sibTransId="{08D8BB79-1369-42BB-B540-B8F0C06695C3}"/>
    <dgm:cxn modelId="{F333D09E-E511-7145-ACC4-FD9272CF712F}" type="presOf" srcId="{8444CFAF-7CB4-4BCE-BEDD-101AD64C06D0}" destId="{6C69FB04-06EE-4BDA-80F2-10FCDF17FF44}"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0AC99DE3-2719-6443-9C4C-3A74742D3688}" type="presOf" srcId="{5A76AAAA-65DB-4567-ABDF-43A4D108E712}" destId="{3A475FE7-5696-499A-94FC-C280DD5A4575}" srcOrd="0" destOrd="0" presId="urn:microsoft.com/office/officeart/2005/8/layout/hChevron3"/>
    <dgm:cxn modelId="{19887A16-E59A-1C45-8195-0161083FA3A4}" type="presOf" srcId="{820066AC-F9A5-41F7-A91B-A731EC2F8CAF}" destId="{D246C300-68AF-48FA-A398-4C95650E26C6}" srcOrd="0" destOrd="0" presId="urn:microsoft.com/office/officeart/2005/8/layout/hChevron3"/>
    <dgm:cxn modelId="{1FFCAFBA-0FF9-884D-97C8-D1547AB5E398}" type="presOf" srcId="{AB45BE0A-A791-4252-AA90-8766E65194F6}" destId="{92B21093-CB4F-4973-93C1-6EC1414BC501}"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D490BEF8-B115-BD43-959A-391D5E0F98B5}" type="presParOf" srcId="{D246C300-68AF-48FA-A398-4C95650E26C6}" destId="{34A29376-F483-482C-B6A8-4DBDF22D5AC5}" srcOrd="0" destOrd="0" presId="urn:microsoft.com/office/officeart/2005/8/layout/hChevron3"/>
    <dgm:cxn modelId="{7F32A105-D691-E446-8FC3-CAF6898B2224}" type="presParOf" srcId="{D246C300-68AF-48FA-A398-4C95650E26C6}" destId="{34D5B670-66A4-4956-8EA7-AEDF79D9861D}" srcOrd="1" destOrd="0" presId="urn:microsoft.com/office/officeart/2005/8/layout/hChevron3"/>
    <dgm:cxn modelId="{4D4E6EC5-66BC-614E-854C-CD0110D6DEC2}" type="presParOf" srcId="{D246C300-68AF-48FA-A398-4C95650E26C6}" destId="{53C35653-9134-4F82-8279-FAF4F5A25161}" srcOrd="2" destOrd="0" presId="urn:microsoft.com/office/officeart/2005/8/layout/hChevron3"/>
    <dgm:cxn modelId="{9ED36262-6F68-BD47-A97E-E61579833C1A}" type="presParOf" srcId="{D246C300-68AF-48FA-A398-4C95650E26C6}" destId="{1088ABBC-1FB4-45E1-B4C8-8499FC4B8E60}" srcOrd="3" destOrd="0" presId="urn:microsoft.com/office/officeart/2005/8/layout/hChevron3"/>
    <dgm:cxn modelId="{C8221D67-D5CA-6D45-88C2-6F7A1F82ACAB}" type="presParOf" srcId="{D246C300-68AF-48FA-A398-4C95650E26C6}" destId="{07605D17-5962-4D7F-AA59-AC9D4E0B8C85}" srcOrd="4" destOrd="0" presId="urn:microsoft.com/office/officeart/2005/8/layout/hChevron3"/>
    <dgm:cxn modelId="{E5FE4FD4-3C4C-4F4E-8AF4-9EB23FFA9E87}" type="presParOf" srcId="{D246C300-68AF-48FA-A398-4C95650E26C6}" destId="{22B3FB4B-29D9-47D4-A31B-4F9185A06938}" srcOrd="5" destOrd="0" presId="urn:microsoft.com/office/officeart/2005/8/layout/hChevron3"/>
    <dgm:cxn modelId="{08453443-DCFC-E64B-A893-862ED6072AF5}" type="presParOf" srcId="{D246C300-68AF-48FA-A398-4C95650E26C6}" destId="{43303263-A7F8-4D06-9C81-5A1A40261E3D}" srcOrd="6" destOrd="0" presId="urn:microsoft.com/office/officeart/2005/8/layout/hChevron3"/>
    <dgm:cxn modelId="{60B7A3D3-35AF-4E4A-9A7F-1F397F9B6B51}" type="presParOf" srcId="{D246C300-68AF-48FA-A398-4C95650E26C6}" destId="{9498192B-CE5B-4BAD-9AD5-ADCFEB2783E5}" srcOrd="7" destOrd="0" presId="urn:microsoft.com/office/officeart/2005/8/layout/hChevron3"/>
    <dgm:cxn modelId="{B2C217BE-3BBD-5F45-82D9-C5265DD1932B}" type="presParOf" srcId="{D246C300-68AF-48FA-A398-4C95650E26C6}" destId="{5BA1C2E2-8EE1-4E54-A3BF-D8303794736A}" srcOrd="8" destOrd="0" presId="urn:microsoft.com/office/officeart/2005/8/layout/hChevron3"/>
    <dgm:cxn modelId="{EB39E1A2-0F10-BC4A-998E-BE19601EBE35}" type="presParOf" srcId="{D246C300-68AF-48FA-A398-4C95650E26C6}" destId="{6EBFDF88-43AE-4D6F-9995-D5DCEC513827}" srcOrd="9" destOrd="0" presId="urn:microsoft.com/office/officeart/2005/8/layout/hChevron3"/>
    <dgm:cxn modelId="{777E753B-8367-284A-A724-A898963E2EE9}" type="presParOf" srcId="{D246C300-68AF-48FA-A398-4C95650E26C6}" destId="{92B21093-CB4F-4973-93C1-6EC1414BC501}" srcOrd="10" destOrd="0" presId="urn:microsoft.com/office/officeart/2005/8/layout/hChevron3"/>
    <dgm:cxn modelId="{853B2627-2E0C-7E4D-828D-0196DF94AE49}" type="presParOf" srcId="{D246C300-68AF-48FA-A398-4C95650E26C6}" destId="{4F0609F8-474D-49C4-BCC1-1DDD7A19BFD2}" srcOrd="11" destOrd="0" presId="urn:microsoft.com/office/officeart/2005/8/layout/hChevron3"/>
    <dgm:cxn modelId="{D44A85AA-D81B-044D-9371-E970BAC5D794}" type="presParOf" srcId="{D246C300-68AF-48FA-A398-4C95650E26C6}" destId="{6C69FB04-06EE-4BDA-80F2-10FCDF17FF44}" srcOrd="12" destOrd="0" presId="urn:microsoft.com/office/officeart/2005/8/layout/hChevron3"/>
    <dgm:cxn modelId="{D10FCB9F-CD41-A541-A620-4252F554F3C0}" type="presParOf" srcId="{D246C300-68AF-48FA-A398-4C95650E26C6}" destId="{1FD511D4-A23A-4471-83A3-EF2D1736561E}" srcOrd="13" destOrd="0" presId="urn:microsoft.com/office/officeart/2005/8/layout/hChevron3"/>
    <dgm:cxn modelId="{6037C011-4E67-1C49-8D35-4590CC4BBD91}"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rgbClr val="FFFF00"/>
          </a:solidFill>
        </a:ln>
      </dgm:spPr>
      <dgm:t>
        <a:bodyPr/>
        <a:lstStyle/>
        <a:p>
          <a:r>
            <a:rPr lang="en-US" dirty="0" smtClean="0">
              <a:solidFill>
                <a:srgbClr val="FFFF00"/>
              </a:solidFill>
              <a:latin typeface="Arial Narrow" panose="020B0606020202030204" pitchFamily="34" charset="0"/>
            </a:rPr>
            <a:t>Read mapping</a:t>
          </a:r>
          <a:endParaRPr lang="en-US" dirty="0">
            <a:solidFill>
              <a:srgbClr val="FFFF00"/>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dgm:spPr>
      <dgm:t>
        <a:bodyPr/>
        <a:lstStyle/>
        <a:p>
          <a:r>
            <a:rPr lang="en-US" dirty="0" smtClean="0">
              <a:latin typeface="Arial Narrow" panose="020B0606020202030204" pitchFamily="34" charset="0"/>
            </a:rPr>
            <a:t>Quantification</a:t>
          </a:r>
          <a:endParaRPr lang="en-US" dirty="0">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dgm:t>
        <a:bodyPr/>
        <a:lstStyle/>
        <a:p>
          <a:r>
            <a:rPr lang="en-US" dirty="0" smtClean="0">
              <a:latin typeface="Arial Narrow" panose="020B0606020202030204" pitchFamily="34" charset="0"/>
            </a:rPr>
            <a:t>Cells QC</a:t>
          </a:r>
          <a:endParaRPr lang="en-US" dirty="0">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4F24D12F-522A-DC4E-BC16-4CA1A3A5167A}" type="presOf" srcId="{28E5ACB2-DAB6-4B43-94C9-D5EC5F06A8B3}" destId="{34A29376-F483-482C-B6A8-4DBDF22D5AC5}" srcOrd="0" destOrd="0" presId="urn:microsoft.com/office/officeart/2005/8/layout/hChevron3"/>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36F1D245-90C8-CC49-8EC7-416C38653F9B}" type="presOf" srcId="{5A76AAAA-65DB-4567-ABDF-43A4D108E712}" destId="{3A475FE7-5696-499A-94FC-C280DD5A4575}" srcOrd="0" destOrd="0" presId="urn:microsoft.com/office/officeart/2005/8/layout/hChevron3"/>
    <dgm:cxn modelId="{21B1EBFC-27A8-4C41-B0E1-A9AC3A43E08F}" type="presOf" srcId="{AB45BE0A-A791-4252-AA90-8766E65194F6}" destId="{92B21093-CB4F-4973-93C1-6EC1414BC501}"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87F77C62-DCF5-7E45-99FE-D2CD70E041FA}" type="presOf" srcId="{30C66EAF-3E01-44A7-8C0D-0303B3518966}" destId="{07605D17-5962-4D7F-AA59-AC9D4E0B8C85}" srcOrd="0" destOrd="0" presId="urn:microsoft.com/office/officeart/2005/8/layout/hChevron3"/>
    <dgm:cxn modelId="{BF9EFC80-13DF-462E-9DC7-5277AD5B610D}" srcId="{820066AC-F9A5-41F7-A91B-A731EC2F8CAF}" destId="{32D2388F-D623-4C10-A892-DBD5881992AB}" srcOrd="4" destOrd="0" parTransId="{E802148A-DC22-4381-BDCF-10861AD7FB1E}" sibTransId="{B116FA8C-E208-41D2-9FAD-39B92021A653}"/>
    <dgm:cxn modelId="{95FEFD38-C468-9A49-B091-7D4B9666B5A8}" type="presOf" srcId="{32D2388F-D623-4C10-A892-DBD5881992AB}" destId="{5BA1C2E2-8EE1-4E54-A3BF-D8303794736A}" srcOrd="0" destOrd="0" presId="urn:microsoft.com/office/officeart/2005/8/layout/hChevron3"/>
    <dgm:cxn modelId="{B2341FB4-51CD-4806-807C-47B9231B4133}" srcId="{820066AC-F9A5-41F7-A91B-A731EC2F8CAF}" destId="{30C66EAF-3E01-44A7-8C0D-0303B3518966}" srcOrd="2" destOrd="0" parTransId="{183B7170-82BB-4ADA-9F67-C4FE0ACCD262}" sibTransId="{08D8BB79-1369-42BB-B540-B8F0C06695C3}"/>
    <dgm:cxn modelId="{19A7D293-B8F0-714C-BCEB-7E76FD4C631E}" type="presOf" srcId="{7B05CA1F-14FE-4F89-B97C-50E4C52A045B}" destId="{43303263-A7F8-4D06-9C81-5A1A40261E3D}"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01A1C761-6959-8F44-A296-9BB34E54203E}" type="presOf" srcId="{8444CFAF-7CB4-4BCE-BEDD-101AD64C06D0}" destId="{6C69FB04-06EE-4BDA-80F2-10FCDF17FF44}" srcOrd="0" destOrd="0" presId="urn:microsoft.com/office/officeart/2005/8/layout/hChevron3"/>
    <dgm:cxn modelId="{11159681-11FC-484E-B8DD-5841D6026BF8}" type="presOf" srcId="{B24B38A7-9096-4F47-B3C6-3F5073417C50}" destId="{53C35653-9134-4F82-8279-FAF4F5A25161}" srcOrd="0" destOrd="0" presId="urn:microsoft.com/office/officeart/2005/8/layout/hChevron3"/>
    <dgm:cxn modelId="{0D7C0FBF-AA86-564D-8B74-2E56914990CB}" type="presOf" srcId="{820066AC-F9A5-41F7-A91B-A731EC2F8CAF}" destId="{D246C300-68AF-48FA-A398-4C95650E26C6}"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3A6AF8FA-9541-174A-B725-05158A2EE428}" type="presParOf" srcId="{D246C300-68AF-48FA-A398-4C95650E26C6}" destId="{34A29376-F483-482C-B6A8-4DBDF22D5AC5}" srcOrd="0" destOrd="0" presId="urn:microsoft.com/office/officeart/2005/8/layout/hChevron3"/>
    <dgm:cxn modelId="{3152344F-2A4D-3445-ADC3-53A06384DA90}" type="presParOf" srcId="{D246C300-68AF-48FA-A398-4C95650E26C6}" destId="{34D5B670-66A4-4956-8EA7-AEDF79D9861D}" srcOrd="1" destOrd="0" presId="urn:microsoft.com/office/officeart/2005/8/layout/hChevron3"/>
    <dgm:cxn modelId="{B9533985-25E1-854B-94A0-43DC60348BC0}" type="presParOf" srcId="{D246C300-68AF-48FA-A398-4C95650E26C6}" destId="{53C35653-9134-4F82-8279-FAF4F5A25161}" srcOrd="2" destOrd="0" presId="urn:microsoft.com/office/officeart/2005/8/layout/hChevron3"/>
    <dgm:cxn modelId="{CF4CE166-4F5E-6C47-A5ED-56390D5CA8EE}" type="presParOf" srcId="{D246C300-68AF-48FA-A398-4C95650E26C6}" destId="{1088ABBC-1FB4-45E1-B4C8-8499FC4B8E60}" srcOrd="3" destOrd="0" presId="urn:microsoft.com/office/officeart/2005/8/layout/hChevron3"/>
    <dgm:cxn modelId="{745DE0A2-7C35-BA49-B8EC-0810A9EDEB5E}" type="presParOf" srcId="{D246C300-68AF-48FA-A398-4C95650E26C6}" destId="{07605D17-5962-4D7F-AA59-AC9D4E0B8C85}" srcOrd="4" destOrd="0" presId="urn:microsoft.com/office/officeart/2005/8/layout/hChevron3"/>
    <dgm:cxn modelId="{9BB5019F-EC1B-6049-BE8A-A580D16B06A2}" type="presParOf" srcId="{D246C300-68AF-48FA-A398-4C95650E26C6}" destId="{22B3FB4B-29D9-47D4-A31B-4F9185A06938}" srcOrd="5" destOrd="0" presId="urn:microsoft.com/office/officeart/2005/8/layout/hChevron3"/>
    <dgm:cxn modelId="{3E6C2C00-4C06-3A4F-B94D-58E2E417BA42}" type="presParOf" srcId="{D246C300-68AF-48FA-A398-4C95650E26C6}" destId="{43303263-A7F8-4D06-9C81-5A1A40261E3D}" srcOrd="6" destOrd="0" presId="urn:microsoft.com/office/officeart/2005/8/layout/hChevron3"/>
    <dgm:cxn modelId="{654EC91E-B777-C346-8DAD-D17DFE36322E}" type="presParOf" srcId="{D246C300-68AF-48FA-A398-4C95650E26C6}" destId="{9498192B-CE5B-4BAD-9AD5-ADCFEB2783E5}" srcOrd="7" destOrd="0" presId="urn:microsoft.com/office/officeart/2005/8/layout/hChevron3"/>
    <dgm:cxn modelId="{DBDDA2CA-8733-F148-B4EA-F30AE1876934}" type="presParOf" srcId="{D246C300-68AF-48FA-A398-4C95650E26C6}" destId="{5BA1C2E2-8EE1-4E54-A3BF-D8303794736A}" srcOrd="8" destOrd="0" presId="urn:microsoft.com/office/officeart/2005/8/layout/hChevron3"/>
    <dgm:cxn modelId="{0F9446D5-E555-9149-B90C-F72B4177213A}" type="presParOf" srcId="{D246C300-68AF-48FA-A398-4C95650E26C6}" destId="{6EBFDF88-43AE-4D6F-9995-D5DCEC513827}" srcOrd="9" destOrd="0" presId="urn:microsoft.com/office/officeart/2005/8/layout/hChevron3"/>
    <dgm:cxn modelId="{B5AE459F-61FE-DB42-BB0E-881726B6BFDE}" type="presParOf" srcId="{D246C300-68AF-48FA-A398-4C95650E26C6}" destId="{92B21093-CB4F-4973-93C1-6EC1414BC501}" srcOrd="10" destOrd="0" presId="urn:microsoft.com/office/officeart/2005/8/layout/hChevron3"/>
    <dgm:cxn modelId="{8B10805B-E315-1848-90F8-0E0AD54FB466}" type="presParOf" srcId="{D246C300-68AF-48FA-A398-4C95650E26C6}" destId="{4F0609F8-474D-49C4-BCC1-1DDD7A19BFD2}" srcOrd="11" destOrd="0" presId="urn:microsoft.com/office/officeart/2005/8/layout/hChevron3"/>
    <dgm:cxn modelId="{31EE25B6-C788-0247-8E61-6AAA5FC26FD5}" type="presParOf" srcId="{D246C300-68AF-48FA-A398-4C95650E26C6}" destId="{6C69FB04-06EE-4BDA-80F2-10FCDF17FF44}" srcOrd="12" destOrd="0" presId="urn:microsoft.com/office/officeart/2005/8/layout/hChevron3"/>
    <dgm:cxn modelId="{3778E0D2-5A89-B748-AF91-DB77B518BE1A}" type="presParOf" srcId="{D246C300-68AF-48FA-A398-4C95650E26C6}" destId="{1FD511D4-A23A-4471-83A3-EF2D1736561E}" srcOrd="13" destOrd="0" presId="urn:microsoft.com/office/officeart/2005/8/layout/hChevron3"/>
    <dgm:cxn modelId="{B98689AB-BEED-514B-A401-1792A63AFF01}"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rgbClr val="FFFF00"/>
          </a:solidFill>
        </a:ln>
      </dgm:spPr>
      <dgm:t>
        <a:bodyPr/>
        <a:lstStyle/>
        <a:p>
          <a:r>
            <a:rPr lang="en-US" dirty="0" smtClean="0">
              <a:solidFill>
                <a:srgbClr val="FFFF00"/>
              </a:solidFill>
              <a:latin typeface="Arial Narrow" panose="020B0606020202030204" pitchFamily="34" charset="0"/>
            </a:rPr>
            <a:t>Quantification</a:t>
          </a:r>
          <a:endParaRPr lang="en-US" dirty="0">
            <a:solidFill>
              <a:srgbClr val="FFFF00"/>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dgm:t>
        <a:bodyPr/>
        <a:lstStyle/>
        <a:p>
          <a:r>
            <a:rPr lang="en-US" dirty="0" smtClean="0">
              <a:latin typeface="Arial Narrow" panose="020B0606020202030204" pitchFamily="34" charset="0"/>
            </a:rPr>
            <a:t>Cells QC</a:t>
          </a:r>
          <a:endParaRPr lang="en-US" dirty="0">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8E9B3398-E4EE-B343-9F7D-4AF6D4B8AE96}" type="presOf" srcId="{32D2388F-D623-4C10-A892-DBD5881992AB}" destId="{5BA1C2E2-8EE1-4E54-A3BF-D8303794736A}" srcOrd="0" destOrd="0" presId="urn:microsoft.com/office/officeart/2005/8/layout/hChevron3"/>
    <dgm:cxn modelId="{0E72F79F-3CF9-3549-9619-390BBA84A71B}" type="presOf" srcId="{AB45BE0A-A791-4252-AA90-8766E65194F6}" destId="{92B21093-CB4F-4973-93C1-6EC1414BC501}" srcOrd="0" destOrd="0" presId="urn:microsoft.com/office/officeart/2005/8/layout/hChevron3"/>
    <dgm:cxn modelId="{C5C7B146-15AB-3C42-BCBE-0DA4B2AA85DE}" type="presOf" srcId="{28E5ACB2-DAB6-4B43-94C9-D5EC5F06A8B3}" destId="{34A29376-F483-482C-B6A8-4DBDF22D5AC5}"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BF9EFC80-13DF-462E-9DC7-5277AD5B610D}" srcId="{820066AC-F9A5-41F7-A91B-A731EC2F8CAF}" destId="{32D2388F-D623-4C10-A892-DBD5881992AB}" srcOrd="4" destOrd="0" parTransId="{E802148A-DC22-4381-BDCF-10861AD7FB1E}" sibTransId="{B116FA8C-E208-41D2-9FAD-39B92021A653}"/>
    <dgm:cxn modelId="{B2341FB4-51CD-4806-807C-47B9231B4133}" srcId="{820066AC-F9A5-41F7-A91B-A731EC2F8CAF}" destId="{30C66EAF-3E01-44A7-8C0D-0303B3518966}" srcOrd="2" destOrd="0" parTransId="{183B7170-82BB-4ADA-9F67-C4FE0ACCD262}" sibTransId="{08D8BB79-1369-42BB-B540-B8F0C06695C3}"/>
    <dgm:cxn modelId="{96420AD0-627C-9C43-92E9-61A4E6D3C6A0}" type="presOf" srcId="{820066AC-F9A5-41F7-A91B-A731EC2F8CAF}" destId="{D246C300-68AF-48FA-A398-4C95650E26C6}" srcOrd="0" destOrd="0" presId="urn:microsoft.com/office/officeart/2005/8/layout/hChevron3"/>
    <dgm:cxn modelId="{C3E43081-5BE6-9C40-A79F-0BA7CB0853F6}" type="presOf" srcId="{5A76AAAA-65DB-4567-ABDF-43A4D108E712}" destId="{3A475FE7-5696-499A-94FC-C280DD5A4575}" srcOrd="0" destOrd="0" presId="urn:microsoft.com/office/officeart/2005/8/layout/hChevron3"/>
    <dgm:cxn modelId="{545719BE-8771-B548-BE7C-560D01D6926F}" type="presOf" srcId="{B24B38A7-9096-4F47-B3C6-3F5073417C50}" destId="{53C35653-9134-4F82-8279-FAF4F5A25161}" srcOrd="0" destOrd="0" presId="urn:microsoft.com/office/officeart/2005/8/layout/hChevron3"/>
    <dgm:cxn modelId="{97623E19-735D-4ADC-81FF-A493487EABA1}" srcId="{820066AC-F9A5-41F7-A91B-A731EC2F8CAF}" destId="{28E5ACB2-DAB6-4B43-94C9-D5EC5F06A8B3}" srcOrd="0" destOrd="0" parTransId="{4D531A01-EA65-4744-8D81-7304336AF78C}" sibTransId="{9CCDED8D-DC91-45ED-B428-BFCE34DBC2B4}"/>
    <dgm:cxn modelId="{52623085-FFA6-4A21-BA26-7E09E7C0A99C}" srcId="{820066AC-F9A5-41F7-A91B-A731EC2F8CAF}" destId="{5A76AAAA-65DB-4567-ABDF-43A4D108E712}" srcOrd="7" destOrd="0" parTransId="{B124FD08-6A84-4649-AF61-9DA2E208F916}" sibTransId="{A135F902-CAE6-4A97-B3FD-8CF1DEE4E07A}"/>
    <dgm:cxn modelId="{E7E570F7-0147-3844-B7C8-2E8F7A3A2313}" type="presOf" srcId="{7B05CA1F-14FE-4F89-B97C-50E4C52A045B}" destId="{43303263-A7F8-4D06-9C81-5A1A40261E3D}" srcOrd="0" destOrd="0" presId="urn:microsoft.com/office/officeart/2005/8/layout/hChevron3"/>
    <dgm:cxn modelId="{3DA02809-4634-BC46-8041-A2E70B9F4EDA}" type="presOf" srcId="{30C66EAF-3E01-44A7-8C0D-0303B3518966}" destId="{07605D17-5962-4D7F-AA59-AC9D4E0B8C85}" srcOrd="0" destOrd="0" presId="urn:microsoft.com/office/officeart/2005/8/layout/hChevron3"/>
    <dgm:cxn modelId="{51E87FBB-A736-ED4B-B648-BB83E84A2FD1}" type="presOf" srcId="{8444CFAF-7CB4-4BCE-BEDD-101AD64C06D0}" destId="{6C69FB04-06EE-4BDA-80F2-10FCDF17FF44}"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8F6DB66C-ADBD-7B4D-B0C2-BDB7AB2E9F36}" type="presParOf" srcId="{D246C300-68AF-48FA-A398-4C95650E26C6}" destId="{34A29376-F483-482C-B6A8-4DBDF22D5AC5}" srcOrd="0" destOrd="0" presId="urn:microsoft.com/office/officeart/2005/8/layout/hChevron3"/>
    <dgm:cxn modelId="{95D855AC-B67F-6745-8B05-B471AE21C39E}" type="presParOf" srcId="{D246C300-68AF-48FA-A398-4C95650E26C6}" destId="{34D5B670-66A4-4956-8EA7-AEDF79D9861D}" srcOrd="1" destOrd="0" presId="urn:microsoft.com/office/officeart/2005/8/layout/hChevron3"/>
    <dgm:cxn modelId="{3A9E7592-3D00-954E-ADFA-BD32006F610B}" type="presParOf" srcId="{D246C300-68AF-48FA-A398-4C95650E26C6}" destId="{53C35653-9134-4F82-8279-FAF4F5A25161}" srcOrd="2" destOrd="0" presId="urn:microsoft.com/office/officeart/2005/8/layout/hChevron3"/>
    <dgm:cxn modelId="{CF5AF5EA-8650-C149-B5AC-FBC094C6601B}" type="presParOf" srcId="{D246C300-68AF-48FA-A398-4C95650E26C6}" destId="{1088ABBC-1FB4-45E1-B4C8-8499FC4B8E60}" srcOrd="3" destOrd="0" presId="urn:microsoft.com/office/officeart/2005/8/layout/hChevron3"/>
    <dgm:cxn modelId="{B83701B2-BF0A-E14D-B76C-BDA5CC882AAA}" type="presParOf" srcId="{D246C300-68AF-48FA-A398-4C95650E26C6}" destId="{07605D17-5962-4D7F-AA59-AC9D4E0B8C85}" srcOrd="4" destOrd="0" presId="urn:microsoft.com/office/officeart/2005/8/layout/hChevron3"/>
    <dgm:cxn modelId="{D5EEBB2B-2B0D-FB40-A42C-E13C53145739}" type="presParOf" srcId="{D246C300-68AF-48FA-A398-4C95650E26C6}" destId="{22B3FB4B-29D9-47D4-A31B-4F9185A06938}" srcOrd="5" destOrd="0" presId="urn:microsoft.com/office/officeart/2005/8/layout/hChevron3"/>
    <dgm:cxn modelId="{D9C31912-6F63-574A-BE55-4006F01D7BD2}" type="presParOf" srcId="{D246C300-68AF-48FA-A398-4C95650E26C6}" destId="{43303263-A7F8-4D06-9C81-5A1A40261E3D}" srcOrd="6" destOrd="0" presId="urn:microsoft.com/office/officeart/2005/8/layout/hChevron3"/>
    <dgm:cxn modelId="{77B7345B-5C0A-7C43-9D06-D27C5D28B108}" type="presParOf" srcId="{D246C300-68AF-48FA-A398-4C95650E26C6}" destId="{9498192B-CE5B-4BAD-9AD5-ADCFEB2783E5}" srcOrd="7" destOrd="0" presId="urn:microsoft.com/office/officeart/2005/8/layout/hChevron3"/>
    <dgm:cxn modelId="{8CF5DC92-B5C3-5B44-99DC-68E68F0F0311}" type="presParOf" srcId="{D246C300-68AF-48FA-A398-4C95650E26C6}" destId="{5BA1C2E2-8EE1-4E54-A3BF-D8303794736A}" srcOrd="8" destOrd="0" presId="urn:microsoft.com/office/officeart/2005/8/layout/hChevron3"/>
    <dgm:cxn modelId="{4A156C86-4E65-A545-9DFE-0BE354116DE8}" type="presParOf" srcId="{D246C300-68AF-48FA-A398-4C95650E26C6}" destId="{6EBFDF88-43AE-4D6F-9995-D5DCEC513827}" srcOrd="9" destOrd="0" presId="urn:microsoft.com/office/officeart/2005/8/layout/hChevron3"/>
    <dgm:cxn modelId="{D2A14624-D58B-DC43-973E-0CDEB6394BF9}" type="presParOf" srcId="{D246C300-68AF-48FA-A398-4C95650E26C6}" destId="{92B21093-CB4F-4973-93C1-6EC1414BC501}" srcOrd="10" destOrd="0" presId="urn:microsoft.com/office/officeart/2005/8/layout/hChevron3"/>
    <dgm:cxn modelId="{7B466159-CED8-154B-9210-E6BE2998680A}" type="presParOf" srcId="{D246C300-68AF-48FA-A398-4C95650E26C6}" destId="{4F0609F8-474D-49C4-BCC1-1DDD7A19BFD2}" srcOrd="11" destOrd="0" presId="urn:microsoft.com/office/officeart/2005/8/layout/hChevron3"/>
    <dgm:cxn modelId="{4B9C0A46-7CF5-F74B-95B6-25CF7AF251EB}" type="presParOf" srcId="{D246C300-68AF-48FA-A398-4C95650E26C6}" destId="{6C69FB04-06EE-4BDA-80F2-10FCDF17FF44}" srcOrd="12" destOrd="0" presId="urn:microsoft.com/office/officeart/2005/8/layout/hChevron3"/>
    <dgm:cxn modelId="{3A78B598-FE15-7044-8A08-B506D75A2C6C}" type="presParOf" srcId="{D246C300-68AF-48FA-A398-4C95650E26C6}" destId="{1FD511D4-A23A-4471-83A3-EF2D1736561E}" srcOrd="13" destOrd="0" presId="urn:microsoft.com/office/officeart/2005/8/layout/hChevron3"/>
    <dgm:cxn modelId="{DA6D968E-16F0-354B-AC48-034081AD07B9}"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rgbClr val="FFFF00"/>
          </a:solidFill>
        </a:ln>
      </dgm:spPr>
      <dgm:t>
        <a:bodyPr/>
        <a:lstStyle/>
        <a:p>
          <a:r>
            <a:rPr lang="en-US" dirty="0" smtClean="0">
              <a:solidFill>
                <a:srgbClr val="FFFF00"/>
              </a:solidFill>
              <a:latin typeface="Arial Narrow" panose="020B0606020202030204" pitchFamily="34" charset="0"/>
            </a:rPr>
            <a:t>Quantification</a:t>
          </a:r>
          <a:endParaRPr lang="en-US" dirty="0">
            <a:solidFill>
              <a:srgbClr val="FFFF00"/>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dgm:t>
        <a:bodyPr/>
        <a:lstStyle/>
        <a:p>
          <a:r>
            <a:rPr lang="en-US" dirty="0" smtClean="0">
              <a:latin typeface="Arial Narrow" panose="020B0606020202030204" pitchFamily="34" charset="0"/>
            </a:rPr>
            <a:t>Cells QC</a:t>
          </a:r>
          <a:endParaRPr lang="en-US" dirty="0">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69163A09-30A1-AE42-BF2C-707945723B14}" type="presOf" srcId="{28E5ACB2-DAB6-4B43-94C9-D5EC5F06A8B3}" destId="{34A29376-F483-482C-B6A8-4DBDF22D5AC5}" srcOrd="0" destOrd="0" presId="urn:microsoft.com/office/officeart/2005/8/layout/hChevron3"/>
    <dgm:cxn modelId="{3CC17096-4B7E-9D4E-89E0-598A5F1AEB48}" type="presOf" srcId="{7B05CA1F-14FE-4F89-B97C-50E4C52A045B}" destId="{43303263-A7F8-4D06-9C81-5A1A40261E3D}" srcOrd="0" destOrd="0" presId="urn:microsoft.com/office/officeart/2005/8/layout/hChevron3"/>
    <dgm:cxn modelId="{7919ED64-D997-5B41-A788-18FC0CBF8635}" type="presOf" srcId="{30C66EAF-3E01-44A7-8C0D-0303B3518966}" destId="{07605D17-5962-4D7F-AA59-AC9D4E0B8C85}" srcOrd="0" destOrd="0" presId="urn:microsoft.com/office/officeart/2005/8/layout/hChevron3"/>
    <dgm:cxn modelId="{527939CE-4814-48AD-A703-D6967CE2964B}" srcId="{820066AC-F9A5-41F7-A91B-A731EC2F8CAF}" destId="{B24B38A7-9096-4F47-B3C6-3F5073417C50}" srcOrd="1" destOrd="0" parTransId="{21861F44-07D2-4C3D-AD81-9CF8DCB1F1AC}" sibTransId="{2A0A66F4-19DA-4EA8-92D4-E8AEFB63FAF3}"/>
    <dgm:cxn modelId="{8544D9C8-4D3B-4B46-8680-8692613CB605}" type="presOf" srcId="{8444CFAF-7CB4-4BCE-BEDD-101AD64C06D0}" destId="{6C69FB04-06EE-4BDA-80F2-10FCDF17FF44}" srcOrd="0" destOrd="0" presId="urn:microsoft.com/office/officeart/2005/8/layout/hChevron3"/>
    <dgm:cxn modelId="{AEC2FCDF-5D20-476D-9310-2A95E9BD8A27}" srcId="{820066AC-F9A5-41F7-A91B-A731EC2F8CAF}" destId="{8444CFAF-7CB4-4BCE-BEDD-101AD64C06D0}" srcOrd="6" destOrd="0" parTransId="{8CE07D20-5CF2-4877-9CD1-101E532901F7}" sibTransId="{1EE9EB1D-08F6-4C33-BFA7-E98483F7C7F8}"/>
    <dgm:cxn modelId="{1F6A6F38-BEFC-974E-AF96-2C2CF95303B6}" type="presOf" srcId="{B24B38A7-9096-4F47-B3C6-3F5073417C50}" destId="{53C35653-9134-4F82-8279-FAF4F5A25161}"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BF9EFC80-13DF-462E-9DC7-5277AD5B610D}" srcId="{820066AC-F9A5-41F7-A91B-A731EC2F8CAF}" destId="{32D2388F-D623-4C10-A892-DBD5881992AB}" srcOrd="4" destOrd="0" parTransId="{E802148A-DC22-4381-BDCF-10861AD7FB1E}" sibTransId="{B116FA8C-E208-41D2-9FAD-39B92021A653}"/>
    <dgm:cxn modelId="{B2341FB4-51CD-4806-807C-47B9231B4133}" srcId="{820066AC-F9A5-41F7-A91B-A731EC2F8CAF}" destId="{30C66EAF-3E01-44A7-8C0D-0303B3518966}" srcOrd="2" destOrd="0" parTransId="{183B7170-82BB-4ADA-9F67-C4FE0ACCD262}" sibTransId="{08D8BB79-1369-42BB-B540-B8F0C06695C3}"/>
    <dgm:cxn modelId="{8F1F0C00-6800-E34B-A04C-5B51E934A38E}" type="presOf" srcId="{820066AC-F9A5-41F7-A91B-A731EC2F8CAF}" destId="{D246C300-68AF-48FA-A398-4C95650E26C6}" srcOrd="0" destOrd="0" presId="urn:microsoft.com/office/officeart/2005/8/layout/hChevron3"/>
    <dgm:cxn modelId="{97623E19-735D-4ADC-81FF-A493487EABA1}" srcId="{820066AC-F9A5-41F7-A91B-A731EC2F8CAF}" destId="{28E5ACB2-DAB6-4B43-94C9-D5EC5F06A8B3}" srcOrd="0" destOrd="0" parTransId="{4D531A01-EA65-4744-8D81-7304336AF78C}" sibTransId="{9CCDED8D-DC91-45ED-B428-BFCE34DBC2B4}"/>
    <dgm:cxn modelId="{92BBC343-154A-3A4C-9428-798F8B3DB026}" type="presOf" srcId="{AB45BE0A-A791-4252-AA90-8766E65194F6}" destId="{92B21093-CB4F-4973-93C1-6EC1414BC501}"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DE894DFE-A2DE-B54E-8FA3-ABD393C71705}" type="presOf" srcId="{5A76AAAA-65DB-4567-ABDF-43A4D108E712}" destId="{3A475FE7-5696-499A-94FC-C280DD5A4575}" srcOrd="0" destOrd="0" presId="urn:microsoft.com/office/officeart/2005/8/layout/hChevron3"/>
    <dgm:cxn modelId="{268D3537-D813-5744-AF43-736901B30EF5}" type="presOf" srcId="{32D2388F-D623-4C10-A892-DBD5881992AB}" destId="{5BA1C2E2-8EE1-4E54-A3BF-D8303794736A}"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2622A661-FF36-B347-8E3E-2C79C2EE8F24}" type="presParOf" srcId="{D246C300-68AF-48FA-A398-4C95650E26C6}" destId="{34A29376-F483-482C-B6A8-4DBDF22D5AC5}" srcOrd="0" destOrd="0" presId="urn:microsoft.com/office/officeart/2005/8/layout/hChevron3"/>
    <dgm:cxn modelId="{0DE07183-80F5-9249-A24C-984B9A565866}" type="presParOf" srcId="{D246C300-68AF-48FA-A398-4C95650E26C6}" destId="{34D5B670-66A4-4956-8EA7-AEDF79D9861D}" srcOrd="1" destOrd="0" presId="urn:microsoft.com/office/officeart/2005/8/layout/hChevron3"/>
    <dgm:cxn modelId="{0B99B1E6-CB7D-EC44-BC8D-FF59986E18BD}" type="presParOf" srcId="{D246C300-68AF-48FA-A398-4C95650E26C6}" destId="{53C35653-9134-4F82-8279-FAF4F5A25161}" srcOrd="2" destOrd="0" presId="urn:microsoft.com/office/officeart/2005/8/layout/hChevron3"/>
    <dgm:cxn modelId="{4483F5DF-7719-C645-958C-50908B2D3A8E}" type="presParOf" srcId="{D246C300-68AF-48FA-A398-4C95650E26C6}" destId="{1088ABBC-1FB4-45E1-B4C8-8499FC4B8E60}" srcOrd="3" destOrd="0" presId="urn:microsoft.com/office/officeart/2005/8/layout/hChevron3"/>
    <dgm:cxn modelId="{01FA0A76-653F-BC4F-87BD-FB6B235F9F2B}" type="presParOf" srcId="{D246C300-68AF-48FA-A398-4C95650E26C6}" destId="{07605D17-5962-4D7F-AA59-AC9D4E0B8C85}" srcOrd="4" destOrd="0" presId="urn:microsoft.com/office/officeart/2005/8/layout/hChevron3"/>
    <dgm:cxn modelId="{4645D035-F0DF-F24D-8CEA-C6A697EA08E4}" type="presParOf" srcId="{D246C300-68AF-48FA-A398-4C95650E26C6}" destId="{22B3FB4B-29D9-47D4-A31B-4F9185A06938}" srcOrd="5" destOrd="0" presId="urn:microsoft.com/office/officeart/2005/8/layout/hChevron3"/>
    <dgm:cxn modelId="{9F139AEF-0424-694B-93A6-1008EC35751E}" type="presParOf" srcId="{D246C300-68AF-48FA-A398-4C95650E26C6}" destId="{43303263-A7F8-4D06-9C81-5A1A40261E3D}" srcOrd="6" destOrd="0" presId="urn:microsoft.com/office/officeart/2005/8/layout/hChevron3"/>
    <dgm:cxn modelId="{A05A287F-6D6C-F642-BA15-3600E4D9350C}" type="presParOf" srcId="{D246C300-68AF-48FA-A398-4C95650E26C6}" destId="{9498192B-CE5B-4BAD-9AD5-ADCFEB2783E5}" srcOrd="7" destOrd="0" presId="urn:microsoft.com/office/officeart/2005/8/layout/hChevron3"/>
    <dgm:cxn modelId="{E1F871D3-C1A7-0D41-A81F-510518296995}" type="presParOf" srcId="{D246C300-68AF-48FA-A398-4C95650E26C6}" destId="{5BA1C2E2-8EE1-4E54-A3BF-D8303794736A}" srcOrd="8" destOrd="0" presId="urn:microsoft.com/office/officeart/2005/8/layout/hChevron3"/>
    <dgm:cxn modelId="{9328CAA3-0CB4-B547-A3FF-00AB06B9C3B4}" type="presParOf" srcId="{D246C300-68AF-48FA-A398-4C95650E26C6}" destId="{6EBFDF88-43AE-4D6F-9995-D5DCEC513827}" srcOrd="9" destOrd="0" presId="urn:microsoft.com/office/officeart/2005/8/layout/hChevron3"/>
    <dgm:cxn modelId="{15B2911E-E8D3-A549-B862-2B38EBECB236}" type="presParOf" srcId="{D246C300-68AF-48FA-A398-4C95650E26C6}" destId="{92B21093-CB4F-4973-93C1-6EC1414BC501}" srcOrd="10" destOrd="0" presId="urn:microsoft.com/office/officeart/2005/8/layout/hChevron3"/>
    <dgm:cxn modelId="{405119CF-833D-0849-B77A-742E170D21C1}" type="presParOf" srcId="{D246C300-68AF-48FA-A398-4C95650E26C6}" destId="{4F0609F8-474D-49C4-BCC1-1DDD7A19BFD2}" srcOrd="11" destOrd="0" presId="urn:microsoft.com/office/officeart/2005/8/layout/hChevron3"/>
    <dgm:cxn modelId="{05F0AAEB-A95B-0148-9B0F-E4C6BDA6F993}" type="presParOf" srcId="{D246C300-68AF-48FA-A398-4C95650E26C6}" destId="{6C69FB04-06EE-4BDA-80F2-10FCDF17FF44}" srcOrd="12" destOrd="0" presId="urn:microsoft.com/office/officeart/2005/8/layout/hChevron3"/>
    <dgm:cxn modelId="{66E2BF60-AE09-FC40-8C7B-37A2707E8C56}" type="presParOf" srcId="{D246C300-68AF-48FA-A398-4C95650E26C6}" destId="{1FD511D4-A23A-4471-83A3-EF2D1736561E}" srcOrd="13" destOrd="0" presId="urn:microsoft.com/office/officeart/2005/8/layout/hChevron3"/>
    <dgm:cxn modelId="{97FADD94-B38D-0545-ACE1-1207EF85FE53}"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rgbClr val="FFFF00"/>
          </a:solidFill>
        </a:ln>
      </dgm:spPr>
      <dgm:t>
        <a:bodyPr/>
        <a:lstStyle/>
        <a:p>
          <a:r>
            <a:rPr lang="en-US" dirty="0" smtClean="0">
              <a:solidFill>
                <a:srgbClr val="FFFF00"/>
              </a:solidFill>
              <a:latin typeface="Arial Narrow" panose="020B0606020202030204" pitchFamily="34" charset="0"/>
            </a:rPr>
            <a:t>Quantification</a:t>
          </a:r>
          <a:endParaRPr lang="en-US" dirty="0">
            <a:solidFill>
              <a:srgbClr val="FFFF00"/>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dgm:t>
        <a:bodyPr/>
        <a:lstStyle/>
        <a:p>
          <a:r>
            <a:rPr lang="en-US" dirty="0" smtClean="0">
              <a:latin typeface="Arial Narrow" panose="020B0606020202030204" pitchFamily="34" charset="0"/>
            </a:rPr>
            <a:t>Cells QC</a:t>
          </a:r>
          <a:endParaRPr lang="en-US" dirty="0">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1CAB7551-4EF1-CA4A-9EF3-A7C688FCE754}" type="presOf" srcId="{820066AC-F9A5-41F7-A91B-A731EC2F8CAF}" destId="{D246C300-68AF-48FA-A398-4C95650E26C6}" srcOrd="0" destOrd="0" presId="urn:microsoft.com/office/officeart/2005/8/layout/hChevron3"/>
    <dgm:cxn modelId="{1E1A9057-623B-7A4A-99B5-F15B2C91032C}" type="presOf" srcId="{8444CFAF-7CB4-4BCE-BEDD-101AD64C06D0}" destId="{6C69FB04-06EE-4BDA-80F2-10FCDF17FF44}" srcOrd="0" destOrd="0" presId="urn:microsoft.com/office/officeart/2005/8/layout/hChevron3"/>
    <dgm:cxn modelId="{899B0ACC-C3E5-6146-AD18-5687C04B7D77}" type="presOf" srcId="{7B05CA1F-14FE-4F89-B97C-50E4C52A045B}" destId="{43303263-A7F8-4D06-9C81-5A1A40261E3D}" srcOrd="0" destOrd="0" presId="urn:microsoft.com/office/officeart/2005/8/layout/hChevron3"/>
    <dgm:cxn modelId="{2912091A-A70C-3E45-B2E6-14CB63E6D5EF}" type="presOf" srcId="{32D2388F-D623-4C10-A892-DBD5881992AB}" destId="{5BA1C2E2-8EE1-4E54-A3BF-D8303794736A}" srcOrd="0" destOrd="0" presId="urn:microsoft.com/office/officeart/2005/8/layout/hChevron3"/>
    <dgm:cxn modelId="{6338BDBA-D43B-404C-B168-862AA339ED0D}" type="presOf" srcId="{28E5ACB2-DAB6-4B43-94C9-D5EC5F06A8B3}" destId="{34A29376-F483-482C-B6A8-4DBDF22D5AC5}"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5705FC7B-5F17-3840-A82F-001D54F516EE}" type="presOf" srcId="{5A76AAAA-65DB-4567-ABDF-43A4D108E712}" destId="{3A475FE7-5696-499A-94FC-C280DD5A4575}" srcOrd="0" destOrd="0" presId="urn:microsoft.com/office/officeart/2005/8/layout/hChevron3"/>
    <dgm:cxn modelId="{BF9EFC80-13DF-462E-9DC7-5277AD5B610D}" srcId="{820066AC-F9A5-41F7-A91B-A731EC2F8CAF}" destId="{32D2388F-D623-4C10-A892-DBD5881992AB}" srcOrd="4" destOrd="0" parTransId="{E802148A-DC22-4381-BDCF-10861AD7FB1E}" sibTransId="{B116FA8C-E208-41D2-9FAD-39B92021A653}"/>
    <dgm:cxn modelId="{B2341FB4-51CD-4806-807C-47B9231B4133}" srcId="{820066AC-F9A5-41F7-A91B-A731EC2F8CAF}" destId="{30C66EAF-3E01-44A7-8C0D-0303B3518966}" srcOrd="2" destOrd="0" parTransId="{183B7170-82BB-4ADA-9F67-C4FE0ACCD262}" sibTransId="{08D8BB79-1369-42BB-B540-B8F0C06695C3}"/>
    <dgm:cxn modelId="{143C569C-0910-254D-9149-4AC0626A20BE}" type="presOf" srcId="{B24B38A7-9096-4F47-B3C6-3F5073417C50}" destId="{53C35653-9134-4F82-8279-FAF4F5A25161}" srcOrd="0" destOrd="0" presId="urn:microsoft.com/office/officeart/2005/8/layout/hChevron3"/>
    <dgm:cxn modelId="{57AC95CE-B4EE-FE42-8405-2CDD86A22DE3}" type="presOf" srcId="{AB45BE0A-A791-4252-AA90-8766E65194F6}" destId="{92B21093-CB4F-4973-93C1-6EC1414BC501}"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BF4E76EC-5B7F-F043-8486-38B4C248FF30}" type="presOf" srcId="{30C66EAF-3E01-44A7-8C0D-0303B3518966}" destId="{07605D17-5962-4D7F-AA59-AC9D4E0B8C85}"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C843040B-1B14-2B45-A44E-2535FA13E927}" type="presParOf" srcId="{D246C300-68AF-48FA-A398-4C95650E26C6}" destId="{34A29376-F483-482C-B6A8-4DBDF22D5AC5}" srcOrd="0" destOrd="0" presId="urn:microsoft.com/office/officeart/2005/8/layout/hChevron3"/>
    <dgm:cxn modelId="{702FEF42-7E67-AA4F-B7A8-26763ADD134D}" type="presParOf" srcId="{D246C300-68AF-48FA-A398-4C95650E26C6}" destId="{34D5B670-66A4-4956-8EA7-AEDF79D9861D}" srcOrd="1" destOrd="0" presId="urn:microsoft.com/office/officeart/2005/8/layout/hChevron3"/>
    <dgm:cxn modelId="{A96F8D6A-2FDD-E74B-B1F8-923224413166}" type="presParOf" srcId="{D246C300-68AF-48FA-A398-4C95650E26C6}" destId="{53C35653-9134-4F82-8279-FAF4F5A25161}" srcOrd="2" destOrd="0" presId="urn:microsoft.com/office/officeart/2005/8/layout/hChevron3"/>
    <dgm:cxn modelId="{70D6BDB2-ABAA-DF45-9E5E-43140C77A96C}" type="presParOf" srcId="{D246C300-68AF-48FA-A398-4C95650E26C6}" destId="{1088ABBC-1FB4-45E1-B4C8-8499FC4B8E60}" srcOrd="3" destOrd="0" presId="urn:microsoft.com/office/officeart/2005/8/layout/hChevron3"/>
    <dgm:cxn modelId="{38E148B0-E1AC-4049-A05F-A7F695A773E3}" type="presParOf" srcId="{D246C300-68AF-48FA-A398-4C95650E26C6}" destId="{07605D17-5962-4D7F-AA59-AC9D4E0B8C85}" srcOrd="4" destOrd="0" presId="urn:microsoft.com/office/officeart/2005/8/layout/hChevron3"/>
    <dgm:cxn modelId="{20875464-45DB-A54F-BAFB-A5D2EBF779C5}" type="presParOf" srcId="{D246C300-68AF-48FA-A398-4C95650E26C6}" destId="{22B3FB4B-29D9-47D4-A31B-4F9185A06938}" srcOrd="5" destOrd="0" presId="urn:microsoft.com/office/officeart/2005/8/layout/hChevron3"/>
    <dgm:cxn modelId="{2AAF16F6-B02B-F449-842F-F1E90AE381DC}" type="presParOf" srcId="{D246C300-68AF-48FA-A398-4C95650E26C6}" destId="{43303263-A7F8-4D06-9C81-5A1A40261E3D}" srcOrd="6" destOrd="0" presId="urn:microsoft.com/office/officeart/2005/8/layout/hChevron3"/>
    <dgm:cxn modelId="{095D956D-E5F5-6A42-915B-B931F4CFBC17}" type="presParOf" srcId="{D246C300-68AF-48FA-A398-4C95650E26C6}" destId="{9498192B-CE5B-4BAD-9AD5-ADCFEB2783E5}" srcOrd="7" destOrd="0" presId="urn:microsoft.com/office/officeart/2005/8/layout/hChevron3"/>
    <dgm:cxn modelId="{CA63D481-EA65-6245-9BEF-AB5A9848AC79}" type="presParOf" srcId="{D246C300-68AF-48FA-A398-4C95650E26C6}" destId="{5BA1C2E2-8EE1-4E54-A3BF-D8303794736A}" srcOrd="8" destOrd="0" presId="urn:microsoft.com/office/officeart/2005/8/layout/hChevron3"/>
    <dgm:cxn modelId="{0EA062E5-0AD8-4E47-9F6B-6027082C6824}" type="presParOf" srcId="{D246C300-68AF-48FA-A398-4C95650E26C6}" destId="{6EBFDF88-43AE-4D6F-9995-D5DCEC513827}" srcOrd="9" destOrd="0" presId="urn:microsoft.com/office/officeart/2005/8/layout/hChevron3"/>
    <dgm:cxn modelId="{E3D374EB-C5E6-6A4E-AA31-82173477B852}" type="presParOf" srcId="{D246C300-68AF-48FA-A398-4C95650E26C6}" destId="{92B21093-CB4F-4973-93C1-6EC1414BC501}" srcOrd="10" destOrd="0" presId="urn:microsoft.com/office/officeart/2005/8/layout/hChevron3"/>
    <dgm:cxn modelId="{C4B59374-2208-D647-A66A-2C9FFB1323BE}" type="presParOf" srcId="{D246C300-68AF-48FA-A398-4C95650E26C6}" destId="{4F0609F8-474D-49C4-BCC1-1DDD7A19BFD2}" srcOrd="11" destOrd="0" presId="urn:microsoft.com/office/officeart/2005/8/layout/hChevron3"/>
    <dgm:cxn modelId="{85426CBC-46C6-4743-B1C7-8E6BC57A92C5}" type="presParOf" srcId="{D246C300-68AF-48FA-A398-4C95650E26C6}" destId="{6C69FB04-06EE-4BDA-80F2-10FCDF17FF44}" srcOrd="12" destOrd="0" presId="urn:microsoft.com/office/officeart/2005/8/layout/hChevron3"/>
    <dgm:cxn modelId="{EAF93363-72F5-9A44-87E8-37D622420F0B}" type="presParOf" srcId="{D246C300-68AF-48FA-A398-4C95650E26C6}" destId="{1FD511D4-A23A-4471-83A3-EF2D1736561E}" srcOrd="13" destOrd="0" presId="urn:microsoft.com/office/officeart/2005/8/layout/hChevron3"/>
    <dgm:cxn modelId="{F728A123-F21F-5B45-9552-225AD3D35F33}"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rgbClr val="FFFF00"/>
          </a:solidFill>
        </a:ln>
      </dgm:spPr>
      <dgm:t>
        <a:bodyPr/>
        <a:lstStyle/>
        <a:p>
          <a:r>
            <a:rPr lang="en-US" dirty="0" smtClean="0">
              <a:solidFill>
                <a:srgbClr val="FFFF00"/>
              </a:solidFill>
              <a:latin typeface="Arial Narrow" panose="020B0606020202030204" pitchFamily="34" charset="0"/>
            </a:rPr>
            <a:t>Quantification</a:t>
          </a:r>
          <a:endParaRPr lang="en-US" dirty="0">
            <a:solidFill>
              <a:srgbClr val="FFFF00"/>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dgm:t>
        <a:bodyPr/>
        <a:lstStyle/>
        <a:p>
          <a:r>
            <a:rPr lang="en-US" dirty="0" smtClean="0">
              <a:latin typeface="Arial Narrow" panose="020B0606020202030204" pitchFamily="34" charset="0"/>
            </a:rPr>
            <a:t>Cells QC</a:t>
          </a:r>
          <a:endParaRPr lang="en-US" dirty="0">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0C0B4007-7BAA-4F2C-91AD-08B745D3B106}" srcId="{820066AC-F9A5-41F7-A91B-A731EC2F8CAF}" destId="{AB45BE0A-A791-4252-AA90-8766E65194F6}" srcOrd="5" destOrd="0" parTransId="{BBE5B9D3-CBFB-4014-8CF3-C641A25EAB42}" sibTransId="{F07025D6-3E08-401A-A2DD-5F72B9FC0BA2}"/>
    <dgm:cxn modelId="{09B213A4-5745-A448-AF25-B535D23C3230}" type="presOf" srcId="{28E5ACB2-DAB6-4B43-94C9-D5EC5F06A8B3}" destId="{34A29376-F483-482C-B6A8-4DBDF22D5AC5}" srcOrd="0" destOrd="0" presId="urn:microsoft.com/office/officeart/2005/8/layout/hChevron3"/>
    <dgm:cxn modelId="{527939CE-4814-48AD-A703-D6967CE2964B}" srcId="{820066AC-F9A5-41F7-A91B-A731EC2F8CAF}" destId="{B24B38A7-9096-4F47-B3C6-3F5073417C50}" srcOrd="1" destOrd="0" parTransId="{21861F44-07D2-4C3D-AD81-9CF8DCB1F1AC}" sibTransId="{2A0A66F4-19DA-4EA8-92D4-E8AEFB63FAF3}"/>
    <dgm:cxn modelId="{52623085-FFA6-4A21-BA26-7E09E7C0A99C}" srcId="{820066AC-F9A5-41F7-A91B-A731EC2F8CAF}" destId="{5A76AAAA-65DB-4567-ABDF-43A4D108E712}" srcOrd="7" destOrd="0" parTransId="{B124FD08-6A84-4649-AF61-9DA2E208F916}" sibTransId="{A135F902-CAE6-4A97-B3FD-8CF1DEE4E07A}"/>
    <dgm:cxn modelId="{B2341FB4-51CD-4806-807C-47B9231B4133}" srcId="{820066AC-F9A5-41F7-A91B-A731EC2F8CAF}" destId="{30C66EAF-3E01-44A7-8C0D-0303B3518966}" srcOrd="2" destOrd="0" parTransId="{183B7170-82BB-4ADA-9F67-C4FE0ACCD262}" sibTransId="{08D8BB79-1369-42BB-B540-B8F0C06695C3}"/>
    <dgm:cxn modelId="{25C6FBE4-597B-954E-94A4-1ACCCB8AA645}" type="presOf" srcId="{B24B38A7-9096-4F47-B3C6-3F5073417C50}" destId="{53C35653-9134-4F82-8279-FAF4F5A25161}" srcOrd="0" destOrd="0" presId="urn:microsoft.com/office/officeart/2005/8/layout/hChevron3"/>
    <dgm:cxn modelId="{06EB5F98-EF6C-0B43-9F94-9AB5C2667125}" type="presOf" srcId="{30C66EAF-3E01-44A7-8C0D-0303B3518966}" destId="{07605D17-5962-4D7F-AA59-AC9D4E0B8C85}" srcOrd="0" destOrd="0" presId="urn:microsoft.com/office/officeart/2005/8/layout/hChevron3"/>
    <dgm:cxn modelId="{7CA03ED3-B376-8949-B41B-A7BC57813EC3}" type="presOf" srcId="{8444CFAF-7CB4-4BCE-BEDD-101AD64C06D0}" destId="{6C69FB04-06EE-4BDA-80F2-10FCDF17FF44}" srcOrd="0" destOrd="0" presId="urn:microsoft.com/office/officeart/2005/8/layout/hChevron3"/>
    <dgm:cxn modelId="{89C1B2A4-7599-814B-B6E2-DF23A8DF5627}" type="presOf" srcId="{5A76AAAA-65DB-4567-ABDF-43A4D108E712}" destId="{3A475FE7-5696-499A-94FC-C280DD5A4575}" srcOrd="0" destOrd="0" presId="urn:microsoft.com/office/officeart/2005/8/layout/hChevron3"/>
    <dgm:cxn modelId="{C0FF98B7-770B-7D4D-B74D-63522699B379}" type="presOf" srcId="{7B05CA1F-14FE-4F89-B97C-50E4C52A045B}" destId="{43303263-A7F8-4D06-9C81-5A1A40261E3D}" srcOrd="0" destOrd="0" presId="urn:microsoft.com/office/officeart/2005/8/layout/hChevron3"/>
    <dgm:cxn modelId="{3BAF91E2-048D-A44F-885D-D513CBB24A66}" type="presOf" srcId="{820066AC-F9A5-41F7-A91B-A731EC2F8CAF}" destId="{D246C300-68AF-48FA-A398-4C95650E26C6}" srcOrd="0" destOrd="0" presId="urn:microsoft.com/office/officeart/2005/8/layout/hChevron3"/>
    <dgm:cxn modelId="{AEC2FCDF-5D20-476D-9310-2A95E9BD8A27}" srcId="{820066AC-F9A5-41F7-A91B-A731EC2F8CAF}" destId="{8444CFAF-7CB4-4BCE-BEDD-101AD64C06D0}" srcOrd="6" destOrd="0" parTransId="{8CE07D20-5CF2-4877-9CD1-101E532901F7}" sibTransId="{1EE9EB1D-08F6-4C33-BFA7-E98483F7C7F8}"/>
    <dgm:cxn modelId="{FF3424C7-C884-443B-88CD-2A4FA7F9FBB9}" srcId="{820066AC-F9A5-41F7-A91B-A731EC2F8CAF}" destId="{7B05CA1F-14FE-4F89-B97C-50E4C52A045B}" srcOrd="3" destOrd="0" parTransId="{27AB24AC-B06B-4049-B8CE-79BF314BF58C}" sibTransId="{561EBE3E-1462-46BC-B144-ED177A4C6CD5}"/>
    <dgm:cxn modelId="{97623E19-735D-4ADC-81FF-A493487EABA1}" srcId="{820066AC-F9A5-41F7-A91B-A731EC2F8CAF}" destId="{28E5ACB2-DAB6-4B43-94C9-D5EC5F06A8B3}" srcOrd="0" destOrd="0" parTransId="{4D531A01-EA65-4744-8D81-7304336AF78C}" sibTransId="{9CCDED8D-DC91-45ED-B428-BFCE34DBC2B4}"/>
    <dgm:cxn modelId="{C71132EF-4655-EA44-9645-5E5B1DC08B72}" type="presOf" srcId="{AB45BE0A-A791-4252-AA90-8766E65194F6}" destId="{92B21093-CB4F-4973-93C1-6EC1414BC501}" srcOrd="0" destOrd="0" presId="urn:microsoft.com/office/officeart/2005/8/layout/hChevron3"/>
    <dgm:cxn modelId="{EE7E12D3-D168-CC4E-87CF-A334DEF083DC}" type="presOf" srcId="{32D2388F-D623-4C10-A892-DBD5881992AB}" destId="{5BA1C2E2-8EE1-4E54-A3BF-D8303794736A}" srcOrd="0" destOrd="0" presId="urn:microsoft.com/office/officeart/2005/8/layout/hChevron3"/>
    <dgm:cxn modelId="{BF9EFC80-13DF-462E-9DC7-5277AD5B610D}" srcId="{820066AC-F9A5-41F7-A91B-A731EC2F8CAF}" destId="{32D2388F-D623-4C10-A892-DBD5881992AB}" srcOrd="4" destOrd="0" parTransId="{E802148A-DC22-4381-BDCF-10861AD7FB1E}" sibTransId="{B116FA8C-E208-41D2-9FAD-39B92021A653}"/>
    <dgm:cxn modelId="{263144FC-C1C6-5D4A-84D0-A0CCF18DA661}" type="presParOf" srcId="{D246C300-68AF-48FA-A398-4C95650E26C6}" destId="{34A29376-F483-482C-B6A8-4DBDF22D5AC5}" srcOrd="0" destOrd="0" presId="urn:microsoft.com/office/officeart/2005/8/layout/hChevron3"/>
    <dgm:cxn modelId="{2C28BFD5-B7B3-0D4B-8DA1-F662B6459A81}" type="presParOf" srcId="{D246C300-68AF-48FA-A398-4C95650E26C6}" destId="{34D5B670-66A4-4956-8EA7-AEDF79D9861D}" srcOrd="1" destOrd="0" presId="urn:microsoft.com/office/officeart/2005/8/layout/hChevron3"/>
    <dgm:cxn modelId="{5ABC9F17-9103-8B4B-95FC-47AC717498A5}" type="presParOf" srcId="{D246C300-68AF-48FA-A398-4C95650E26C6}" destId="{53C35653-9134-4F82-8279-FAF4F5A25161}" srcOrd="2" destOrd="0" presId="urn:microsoft.com/office/officeart/2005/8/layout/hChevron3"/>
    <dgm:cxn modelId="{2D579F48-3939-1D44-9576-0731A44AA839}" type="presParOf" srcId="{D246C300-68AF-48FA-A398-4C95650E26C6}" destId="{1088ABBC-1FB4-45E1-B4C8-8499FC4B8E60}" srcOrd="3" destOrd="0" presId="urn:microsoft.com/office/officeart/2005/8/layout/hChevron3"/>
    <dgm:cxn modelId="{E28D0B17-58C3-8F41-892C-FEA8778B467D}" type="presParOf" srcId="{D246C300-68AF-48FA-A398-4C95650E26C6}" destId="{07605D17-5962-4D7F-AA59-AC9D4E0B8C85}" srcOrd="4" destOrd="0" presId="urn:microsoft.com/office/officeart/2005/8/layout/hChevron3"/>
    <dgm:cxn modelId="{6B5CAA95-4A66-B44D-8EBB-00BBEB971238}" type="presParOf" srcId="{D246C300-68AF-48FA-A398-4C95650E26C6}" destId="{22B3FB4B-29D9-47D4-A31B-4F9185A06938}" srcOrd="5" destOrd="0" presId="urn:microsoft.com/office/officeart/2005/8/layout/hChevron3"/>
    <dgm:cxn modelId="{FC31EE1A-E7C2-4E42-AC23-E7A86FB8C225}" type="presParOf" srcId="{D246C300-68AF-48FA-A398-4C95650E26C6}" destId="{43303263-A7F8-4D06-9C81-5A1A40261E3D}" srcOrd="6" destOrd="0" presId="urn:microsoft.com/office/officeart/2005/8/layout/hChevron3"/>
    <dgm:cxn modelId="{AA484F5B-8AC0-A749-9FBF-65125920B2B0}" type="presParOf" srcId="{D246C300-68AF-48FA-A398-4C95650E26C6}" destId="{9498192B-CE5B-4BAD-9AD5-ADCFEB2783E5}" srcOrd="7" destOrd="0" presId="urn:microsoft.com/office/officeart/2005/8/layout/hChevron3"/>
    <dgm:cxn modelId="{9F510225-0265-9242-82CA-9544A10B6931}" type="presParOf" srcId="{D246C300-68AF-48FA-A398-4C95650E26C6}" destId="{5BA1C2E2-8EE1-4E54-A3BF-D8303794736A}" srcOrd="8" destOrd="0" presId="urn:microsoft.com/office/officeart/2005/8/layout/hChevron3"/>
    <dgm:cxn modelId="{E3E5809A-E072-FF44-B613-72E32D9457D3}" type="presParOf" srcId="{D246C300-68AF-48FA-A398-4C95650E26C6}" destId="{6EBFDF88-43AE-4D6F-9995-D5DCEC513827}" srcOrd="9" destOrd="0" presId="urn:microsoft.com/office/officeart/2005/8/layout/hChevron3"/>
    <dgm:cxn modelId="{A9D8CAAA-C154-D340-AA50-07630F130BAE}" type="presParOf" srcId="{D246C300-68AF-48FA-A398-4C95650E26C6}" destId="{92B21093-CB4F-4973-93C1-6EC1414BC501}" srcOrd="10" destOrd="0" presId="urn:microsoft.com/office/officeart/2005/8/layout/hChevron3"/>
    <dgm:cxn modelId="{A46E91B6-469D-ED4C-A58E-1C7F98FFA4DB}" type="presParOf" srcId="{D246C300-68AF-48FA-A398-4C95650E26C6}" destId="{4F0609F8-474D-49C4-BCC1-1DDD7A19BFD2}" srcOrd="11" destOrd="0" presId="urn:microsoft.com/office/officeart/2005/8/layout/hChevron3"/>
    <dgm:cxn modelId="{B12500D7-3338-9449-A326-9857009C281F}" type="presParOf" srcId="{D246C300-68AF-48FA-A398-4C95650E26C6}" destId="{6C69FB04-06EE-4BDA-80F2-10FCDF17FF44}" srcOrd="12" destOrd="0" presId="urn:microsoft.com/office/officeart/2005/8/layout/hChevron3"/>
    <dgm:cxn modelId="{2DEC7BD5-61ED-3A42-AA7A-75CFE99DCCFF}" type="presParOf" srcId="{D246C300-68AF-48FA-A398-4C95650E26C6}" destId="{1FD511D4-A23A-4471-83A3-EF2D1736561E}" srcOrd="13" destOrd="0" presId="urn:microsoft.com/office/officeart/2005/8/layout/hChevron3"/>
    <dgm:cxn modelId="{A91A771E-0522-564D-A82B-74A8E8566D3C}"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rgbClr val="FFFF00"/>
          </a:solidFill>
        </a:ln>
      </dgm:spPr>
      <dgm:t>
        <a:bodyPr/>
        <a:lstStyle/>
        <a:p>
          <a:r>
            <a:rPr lang="en-US" dirty="0" smtClean="0">
              <a:solidFill>
                <a:srgbClr val="FFFF00"/>
              </a:solidFill>
              <a:latin typeface="Arial Narrow" panose="020B0606020202030204" pitchFamily="34" charset="0"/>
            </a:rPr>
            <a:t>Quantification</a:t>
          </a:r>
          <a:endParaRPr lang="en-US" dirty="0">
            <a:solidFill>
              <a:srgbClr val="FFFF00"/>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dgm:t>
        <a:bodyPr/>
        <a:lstStyle/>
        <a:p>
          <a:r>
            <a:rPr lang="en-US" dirty="0" smtClean="0">
              <a:latin typeface="Arial Narrow" panose="020B0606020202030204" pitchFamily="34" charset="0"/>
            </a:rPr>
            <a:t>Cells QC</a:t>
          </a:r>
          <a:endParaRPr lang="en-US" dirty="0">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9B423588-E727-5B4E-814B-EBA6355A51B3}" type="presOf" srcId="{30C66EAF-3E01-44A7-8C0D-0303B3518966}" destId="{07605D17-5962-4D7F-AA59-AC9D4E0B8C85}" srcOrd="0" destOrd="0" presId="urn:microsoft.com/office/officeart/2005/8/layout/hChevron3"/>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FF3424C7-C884-443B-88CD-2A4FA7F9FBB9}" srcId="{820066AC-F9A5-41F7-A91B-A731EC2F8CAF}" destId="{7B05CA1F-14FE-4F89-B97C-50E4C52A045B}" srcOrd="3" destOrd="0" parTransId="{27AB24AC-B06B-4049-B8CE-79BF314BF58C}" sibTransId="{561EBE3E-1462-46BC-B144-ED177A4C6CD5}"/>
    <dgm:cxn modelId="{BF9EFC80-13DF-462E-9DC7-5277AD5B610D}" srcId="{820066AC-F9A5-41F7-A91B-A731EC2F8CAF}" destId="{32D2388F-D623-4C10-A892-DBD5881992AB}" srcOrd="4" destOrd="0" parTransId="{E802148A-DC22-4381-BDCF-10861AD7FB1E}" sibTransId="{B116FA8C-E208-41D2-9FAD-39B92021A653}"/>
    <dgm:cxn modelId="{B2341FB4-51CD-4806-807C-47B9231B4133}" srcId="{820066AC-F9A5-41F7-A91B-A731EC2F8CAF}" destId="{30C66EAF-3E01-44A7-8C0D-0303B3518966}" srcOrd="2" destOrd="0" parTransId="{183B7170-82BB-4ADA-9F67-C4FE0ACCD262}" sibTransId="{08D8BB79-1369-42BB-B540-B8F0C06695C3}"/>
    <dgm:cxn modelId="{7FD5E72D-4574-A14B-B603-A6B62F9453A7}" type="presOf" srcId="{AB45BE0A-A791-4252-AA90-8766E65194F6}" destId="{92B21093-CB4F-4973-93C1-6EC1414BC501}" srcOrd="0" destOrd="0" presId="urn:microsoft.com/office/officeart/2005/8/layout/hChevron3"/>
    <dgm:cxn modelId="{91690BE5-1EB7-DC49-91B6-4B8E1A92572C}" type="presOf" srcId="{7B05CA1F-14FE-4F89-B97C-50E4C52A045B}" destId="{43303263-A7F8-4D06-9C81-5A1A40261E3D}" srcOrd="0" destOrd="0" presId="urn:microsoft.com/office/officeart/2005/8/layout/hChevron3"/>
    <dgm:cxn modelId="{417CFBD2-9BB0-8345-AB04-67A5D591C366}" type="presOf" srcId="{5A76AAAA-65DB-4567-ABDF-43A4D108E712}" destId="{3A475FE7-5696-499A-94FC-C280DD5A4575}" srcOrd="0" destOrd="0" presId="urn:microsoft.com/office/officeart/2005/8/layout/hChevron3"/>
    <dgm:cxn modelId="{E40D3DA1-EBE5-D844-95D3-0631786A7E34}" type="presOf" srcId="{32D2388F-D623-4C10-A892-DBD5881992AB}" destId="{5BA1C2E2-8EE1-4E54-A3BF-D8303794736A}"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760B08B0-15E6-E346-9A5F-1F4077EB9B1E}" type="presOf" srcId="{B24B38A7-9096-4F47-B3C6-3F5073417C50}" destId="{53C35653-9134-4F82-8279-FAF4F5A25161}" srcOrd="0" destOrd="0" presId="urn:microsoft.com/office/officeart/2005/8/layout/hChevron3"/>
    <dgm:cxn modelId="{A4B97976-99C6-4648-A6B1-BBCB6D4E7825}" type="presOf" srcId="{8444CFAF-7CB4-4BCE-BEDD-101AD64C06D0}" destId="{6C69FB04-06EE-4BDA-80F2-10FCDF17FF44}" srcOrd="0" destOrd="0" presId="urn:microsoft.com/office/officeart/2005/8/layout/hChevron3"/>
    <dgm:cxn modelId="{8720592F-C7AF-1A4B-9869-0DB266EEA8F9}" type="presOf" srcId="{820066AC-F9A5-41F7-A91B-A731EC2F8CAF}" destId="{D246C300-68AF-48FA-A398-4C95650E26C6}" srcOrd="0" destOrd="0" presId="urn:microsoft.com/office/officeart/2005/8/layout/hChevron3"/>
    <dgm:cxn modelId="{46041A9F-8328-C544-9866-5A26649D755F}" type="presOf" srcId="{28E5ACB2-DAB6-4B43-94C9-D5EC5F06A8B3}" destId="{34A29376-F483-482C-B6A8-4DBDF22D5AC5}"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7844DA98-DB04-4646-8AD9-5405E25AE373}" type="presParOf" srcId="{D246C300-68AF-48FA-A398-4C95650E26C6}" destId="{34A29376-F483-482C-B6A8-4DBDF22D5AC5}" srcOrd="0" destOrd="0" presId="urn:microsoft.com/office/officeart/2005/8/layout/hChevron3"/>
    <dgm:cxn modelId="{2DDE5066-0A9F-354B-A59E-89008C652107}" type="presParOf" srcId="{D246C300-68AF-48FA-A398-4C95650E26C6}" destId="{34D5B670-66A4-4956-8EA7-AEDF79D9861D}" srcOrd="1" destOrd="0" presId="urn:microsoft.com/office/officeart/2005/8/layout/hChevron3"/>
    <dgm:cxn modelId="{BAAFE338-7B33-CA48-808E-82654BBDB5BB}" type="presParOf" srcId="{D246C300-68AF-48FA-A398-4C95650E26C6}" destId="{53C35653-9134-4F82-8279-FAF4F5A25161}" srcOrd="2" destOrd="0" presId="urn:microsoft.com/office/officeart/2005/8/layout/hChevron3"/>
    <dgm:cxn modelId="{2C3868CB-C968-B54A-B3E6-769792BEDFE0}" type="presParOf" srcId="{D246C300-68AF-48FA-A398-4C95650E26C6}" destId="{1088ABBC-1FB4-45E1-B4C8-8499FC4B8E60}" srcOrd="3" destOrd="0" presId="urn:microsoft.com/office/officeart/2005/8/layout/hChevron3"/>
    <dgm:cxn modelId="{7789B59F-8655-CB4F-AECA-7C87BC362B9C}" type="presParOf" srcId="{D246C300-68AF-48FA-A398-4C95650E26C6}" destId="{07605D17-5962-4D7F-AA59-AC9D4E0B8C85}" srcOrd="4" destOrd="0" presId="urn:microsoft.com/office/officeart/2005/8/layout/hChevron3"/>
    <dgm:cxn modelId="{330C6ACD-2248-E049-A0B1-11DD15720A6E}" type="presParOf" srcId="{D246C300-68AF-48FA-A398-4C95650E26C6}" destId="{22B3FB4B-29D9-47D4-A31B-4F9185A06938}" srcOrd="5" destOrd="0" presId="urn:microsoft.com/office/officeart/2005/8/layout/hChevron3"/>
    <dgm:cxn modelId="{B23523D3-05EF-9C49-8457-99B9D9DE7EF5}" type="presParOf" srcId="{D246C300-68AF-48FA-A398-4C95650E26C6}" destId="{43303263-A7F8-4D06-9C81-5A1A40261E3D}" srcOrd="6" destOrd="0" presId="urn:microsoft.com/office/officeart/2005/8/layout/hChevron3"/>
    <dgm:cxn modelId="{54298145-2BC2-C442-B2F2-4C698C3D1D8A}" type="presParOf" srcId="{D246C300-68AF-48FA-A398-4C95650E26C6}" destId="{9498192B-CE5B-4BAD-9AD5-ADCFEB2783E5}" srcOrd="7" destOrd="0" presId="urn:microsoft.com/office/officeart/2005/8/layout/hChevron3"/>
    <dgm:cxn modelId="{3D210D1D-76FE-D44F-B42F-EF4E17298DF0}" type="presParOf" srcId="{D246C300-68AF-48FA-A398-4C95650E26C6}" destId="{5BA1C2E2-8EE1-4E54-A3BF-D8303794736A}" srcOrd="8" destOrd="0" presId="urn:microsoft.com/office/officeart/2005/8/layout/hChevron3"/>
    <dgm:cxn modelId="{1510DA27-162D-0D4F-B7A7-575BB25004F4}" type="presParOf" srcId="{D246C300-68AF-48FA-A398-4C95650E26C6}" destId="{6EBFDF88-43AE-4D6F-9995-D5DCEC513827}" srcOrd="9" destOrd="0" presId="urn:microsoft.com/office/officeart/2005/8/layout/hChevron3"/>
    <dgm:cxn modelId="{1F65B0B6-9BBD-CE49-BCF4-ECA80611371A}" type="presParOf" srcId="{D246C300-68AF-48FA-A398-4C95650E26C6}" destId="{92B21093-CB4F-4973-93C1-6EC1414BC501}" srcOrd="10" destOrd="0" presId="urn:microsoft.com/office/officeart/2005/8/layout/hChevron3"/>
    <dgm:cxn modelId="{DE3C1FAE-26A5-EF4F-BCA4-F32F8C727C7E}" type="presParOf" srcId="{D246C300-68AF-48FA-A398-4C95650E26C6}" destId="{4F0609F8-474D-49C4-BCC1-1DDD7A19BFD2}" srcOrd="11" destOrd="0" presId="urn:microsoft.com/office/officeart/2005/8/layout/hChevron3"/>
    <dgm:cxn modelId="{44153EA8-18DB-A04F-9269-62559EC9A08C}" type="presParOf" srcId="{D246C300-68AF-48FA-A398-4C95650E26C6}" destId="{6C69FB04-06EE-4BDA-80F2-10FCDF17FF44}" srcOrd="12" destOrd="0" presId="urn:microsoft.com/office/officeart/2005/8/layout/hChevron3"/>
    <dgm:cxn modelId="{622C4F88-1D90-CA46-818C-AB69BCBC9653}" type="presParOf" srcId="{D246C300-68AF-48FA-A398-4C95650E26C6}" destId="{1FD511D4-A23A-4471-83A3-EF2D1736561E}" srcOrd="13" destOrd="0" presId="urn:microsoft.com/office/officeart/2005/8/layout/hChevron3"/>
    <dgm:cxn modelId="{1C1BB8CA-FE0A-044D-9BFC-20A5EB04BE36}"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0066AC-F9A5-41F7-A91B-A731EC2F8CAF}"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28E5ACB2-DAB6-4B43-94C9-D5EC5F06A8B3}">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Reads QC</a:t>
          </a:r>
          <a:endParaRPr lang="en-US" dirty="0">
            <a:solidFill>
              <a:schemeClr val="bg1"/>
            </a:solidFill>
            <a:latin typeface="Arial Narrow" panose="020B0606020202030204" pitchFamily="34" charset="0"/>
          </a:endParaRPr>
        </a:p>
      </dgm:t>
    </dgm:pt>
    <dgm:pt modelId="{4D531A01-EA65-4744-8D81-7304336AF78C}" type="parTrans" cxnId="{97623E19-735D-4ADC-81FF-A493487EABA1}">
      <dgm:prSet/>
      <dgm:spPr/>
      <dgm:t>
        <a:bodyPr/>
        <a:lstStyle/>
        <a:p>
          <a:endParaRPr lang="en-US">
            <a:latin typeface="Arial Narrow" panose="020B0606020202030204" pitchFamily="34" charset="0"/>
          </a:endParaRPr>
        </a:p>
      </dgm:t>
    </dgm:pt>
    <dgm:pt modelId="{9CCDED8D-DC91-45ED-B428-BFCE34DBC2B4}" type="sibTrans" cxnId="{97623E19-735D-4ADC-81FF-A493487EABA1}">
      <dgm:prSet/>
      <dgm:spPr/>
      <dgm:t>
        <a:bodyPr/>
        <a:lstStyle/>
        <a:p>
          <a:endParaRPr lang="en-US">
            <a:latin typeface="Arial Narrow" panose="020B0606020202030204" pitchFamily="34" charset="0"/>
          </a:endParaRPr>
        </a:p>
      </dgm:t>
    </dgm:pt>
    <dgm:pt modelId="{B24B38A7-9096-4F47-B3C6-3F5073417C50}">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Read</a:t>
          </a:r>
          <a:r>
            <a:rPr lang="en-US" dirty="0" smtClean="0">
              <a:solidFill>
                <a:srgbClr val="FFFF00"/>
              </a:solidFill>
              <a:latin typeface="Arial Narrow" panose="020B0606020202030204" pitchFamily="34" charset="0"/>
            </a:rPr>
            <a:t> </a:t>
          </a:r>
          <a:r>
            <a:rPr lang="en-US" dirty="0" smtClean="0">
              <a:solidFill>
                <a:schemeClr val="bg1"/>
              </a:solidFill>
              <a:latin typeface="Arial Narrow" panose="020B0606020202030204" pitchFamily="34" charset="0"/>
            </a:rPr>
            <a:t>mapping</a:t>
          </a:r>
          <a:endParaRPr lang="en-US" dirty="0">
            <a:solidFill>
              <a:schemeClr val="bg1"/>
            </a:solidFill>
            <a:latin typeface="Arial Narrow" panose="020B0606020202030204" pitchFamily="34" charset="0"/>
          </a:endParaRPr>
        </a:p>
      </dgm:t>
    </dgm:pt>
    <dgm:pt modelId="{21861F44-07D2-4C3D-AD81-9CF8DCB1F1AC}" type="parTrans" cxnId="{527939CE-4814-48AD-A703-D6967CE2964B}">
      <dgm:prSet/>
      <dgm:spPr/>
      <dgm:t>
        <a:bodyPr/>
        <a:lstStyle/>
        <a:p>
          <a:endParaRPr lang="en-US">
            <a:latin typeface="Arial Narrow" panose="020B0606020202030204" pitchFamily="34" charset="0"/>
          </a:endParaRPr>
        </a:p>
      </dgm:t>
    </dgm:pt>
    <dgm:pt modelId="{2A0A66F4-19DA-4EA8-92D4-E8AEFB63FAF3}" type="sibTrans" cxnId="{527939CE-4814-48AD-A703-D6967CE2964B}">
      <dgm:prSet/>
      <dgm:spPr/>
      <dgm:t>
        <a:bodyPr/>
        <a:lstStyle/>
        <a:p>
          <a:endParaRPr lang="en-US">
            <a:latin typeface="Arial Narrow" panose="020B0606020202030204" pitchFamily="34" charset="0"/>
          </a:endParaRPr>
        </a:p>
      </dgm:t>
    </dgm:pt>
    <dgm:pt modelId="{32D2388F-D623-4C10-A892-DBD5881992AB}">
      <dgm:prSet phldrT="[Text]"/>
      <dgm:spPr/>
      <dgm:t>
        <a:bodyPr/>
        <a:lstStyle/>
        <a:p>
          <a:r>
            <a:rPr lang="en-US" dirty="0" smtClean="0">
              <a:latin typeface="Arial Narrow" panose="020B0606020202030204" pitchFamily="34" charset="0"/>
            </a:rPr>
            <a:t>Normalization</a:t>
          </a:r>
          <a:endParaRPr lang="en-US" dirty="0">
            <a:latin typeface="Arial Narrow" panose="020B0606020202030204" pitchFamily="34" charset="0"/>
          </a:endParaRPr>
        </a:p>
      </dgm:t>
    </dgm:pt>
    <dgm:pt modelId="{E802148A-DC22-4381-BDCF-10861AD7FB1E}" type="parTrans" cxnId="{BF9EFC80-13DF-462E-9DC7-5277AD5B610D}">
      <dgm:prSet/>
      <dgm:spPr/>
      <dgm:t>
        <a:bodyPr/>
        <a:lstStyle/>
        <a:p>
          <a:endParaRPr lang="en-US">
            <a:latin typeface="Arial Narrow" panose="020B0606020202030204" pitchFamily="34" charset="0"/>
          </a:endParaRPr>
        </a:p>
      </dgm:t>
    </dgm:pt>
    <dgm:pt modelId="{B116FA8C-E208-41D2-9FAD-39B92021A653}" type="sibTrans" cxnId="{BF9EFC80-13DF-462E-9DC7-5277AD5B610D}">
      <dgm:prSet/>
      <dgm:spPr/>
      <dgm:t>
        <a:bodyPr/>
        <a:lstStyle/>
        <a:p>
          <a:endParaRPr lang="en-US">
            <a:latin typeface="Arial Narrow" panose="020B0606020202030204" pitchFamily="34" charset="0"/>
          </a:endParaRPr>
        </a:p>
      </dgm:t>
    </dgm:pt>
    <dgm:pt modelId="{30C66EAF-3E01-44A7-8C0D-0303B3518966}">
      <dgm:prSet phldrT="[Text]"/>
      <dgm:spPr>
        <a:solidFill>
          <a:schemeClr val="tx2">
            <a:lumMod val="75000"/>
          </a:schemeClr>
        </a:solidFill>
        <a:ln>
          <a:solidFill>
            <a:schemeClr val="bg1"/>
          </a:solidFill>
        </a:ln>
      </dgm:spPr>
      <dgm:t>
        <a:bodyPr/>
        <a:lstStyle/>
        <a:p>
          <a:r>
            <a:rPr lang="en-US" dirty="0" smtClean="0">
              <a:solidFill>
                <a:schemeClr val="bg1"/>
              </a:solidFill>
              <a:latin typeface="Arial Narrow" panose="020B0606020202030204" pitchFamily="34" charset="0"/>
            </a:rPr>
            <a:t>Quantification</a:t>
          </a:r>
          <a:endParaRPr lang="en-US" dirty="0">
            <a:solidFill>
              <a:schemeClr val="bg1"/>
            </a:solidFill>
            <a:latin typeface="Arial Narrow" panose="020B0606020202030204" pitchFamily="34" charset="0"/>
          </a:endParaRPr>
        </a:p>
      </dgm:t>
    </dgm:pt>
    <dgm:pt modelId="{183B7170-82BB-4ADA-9F67-C4FE0ACCD262}" type="parTrans" cxnId="{B2341FB4-51CD-4806-807C-47B9231B4133}">
      <dgm:prSet/>
      <dgm:spPr/>
      <dgm:t>
        <a:bodyPr/>
        <a:lstStyle/>
        <a:p>
          <a:endParaRPr lang="en-US">
            <a:latin typeface="Arial Narrow" panose="020B0606020202030204" pitchFamily="34" charset="0"/>
          </a:endParaRPr>
        </a:p>
      </dgm:t>
    </dgm:pt>
    <dgm:pt modelId="{08D8BB79-1369-42BB-B540-B8F0C06695C3}" type="sibTrans" cxnId="{B2341FB4-51CD-4806-807C-47B9231B4133}">
      <dgm:prSet/>
      <dgm:spPr/>
      <dgm:t>
        <a:bodyPr/>
        <a:lstStyle/>
        <a:p>
          <a:endParaRPr lang="en-US">
            <a:latin typeface="Arial Narrow" panose="020B0606020202030204" pitchFamily="34" charset="0"/>
          </a:endParaRPr>
        </a:p>
      </dgm:t>
    </dgm:pt>
    <dgm:pt modelId="{AB45BE0A-A791-4252-AA90-8766E65194F6}">
      <dgm:prSet phldrT="[Text]"/>
      <dgm:spPr/>
      <dgm:t>
        <a:bodyPr/>
        <a:lstStyle/>
        <a:p>
          <a:r>
            <a:rPr lang="en-US" dirty="0" smtClean="0">
              <a:latin typeface="Arial Narrow" panose="020B0606020202030204" pitchFamily="34" charset="0"/>
            </a:rPr>
            <a:t>Clustering</a:t>
          </a:r>
          <a:endParaRPr lang="en-US" dirty="0">
            <a:latin typeface="Arial Narrow" panose="020B0606020202030204" pitchFamily="34" charset="0"/>
          </a:endParaRPr>
        </a:p>
      </dgm:t>
    </dgm:pt>
    <dgm:pt modelId="{BBE5B9D3-CBFB-4014-8CF3-C641A25EAB42}" type="parTrans" cxnId="{0C0B4007-7BAA-4F2C-91AD-08B745D3B106}">
      <dgm:prSet/>
      <dgm:spPr/>
      <dgm:t>
        <a:bodyPr/>
        <a:lstStyle/>
        <a:p>
          <a:endParaRPr lang="en-US">
            <a:latin typeface="Arial Narrow" panose="020B0606020202030204" pitchFamily="34" charset="0"/>
          </a:endParaRPr>
        </a:p>
      </dgm:t>
    </dgm:pt>
    <dgm:pt modelId="{F07025D6-3E08-401A-A2DD-5F72B9FC0BA2}" type="sibTrans" cxnId="{0C0B4007-7BAA-4F2C-91AD-08B745D3B106}">
      <dgm:prSet/>
      <dgm:spPr/>
      <dgm:t>
        <a:bodyPr/>
        <a:lstStyle/>
        <a:p>
          <a:endParaRPr lang="en-US">
            <a:latin typeface="Arial Narrow" panose="020B0606020202030204" pitchFamily="34" charset="0"/>
          </a:endParaRPr>
        </a:p>
      </dgm:t>
    </dgm:pt>
    <dgm:pt modelId="{7B05CA1F-14FE-4F89-B97C-50E4C52A045B}">
      <dgm:prSet phldrT="[Text]"/>
      <dgm:spPr>
        <a:ln>
          <a:solidFill>
            <a:srgbClr val="FFFF00"/>
          </a:solidFill>
        </a:ln>
      </dgm:spPr>
      <dgm:t>
        <a:bodyPr/>
        <a:lstStyle/>
        <a:p>
          <a:r>
            <a:rPr lang="en-US" dirty="0" smtClean="0">
              <a:solidFill>
                <a:srgbClr val="FFFF00"/>
              </a:solidFill>
              <a:latin typeface="Arial Narrow" panose="020B0606020202030204" pitchFamily="34" charset="0"/>
            </a:rPr>
            <a:t>Cells QC</a:t>
          </a:r>
          <a:endParaRPr lang="en-US" dirty="0">
            <a:solidFill>
              <a:srgbClr val="FFFF00"/>
            </a:solidFill>
            <a:latin typeface="Arial Narrow" panose="020B0606020202030204" pitchFamily="34" charset="0"/>
          </a:endParaRPr>
        </a:p>
      </dgm:t>
    </dgm:pt>
    <dgm:pt modelId="{27AB24AC-B06B-4049-B8CE-79BF314BF58C}" type="parTrans" cxnId="{FF3424C7-C884-443B-88CD-2A4FA7F9FBB9}">
      <dgm:prSet/>
      <dgm:spPr/>
      <dgm:t>
        <a:bodyPr/>
        <a:lstStyle/>
        <a:p>
          <a:endParaRPr lang="en-US">
            <a:latin typeface="Arial Narrow" panose="020B0606020202030204" pitchFamily="34" charset="0"/>
          </a:endParaRPr>
        </a:p>
      </dgm:t>
    </dgm:pt>
    <dgm:pt modelId="{561EBE3E-1462-46BC-B144-ED177A4C6CD5}" type="sibTrans" cxnId="{FF3424C7-C884-443B-88CD-2A4FA7F9FBB9}">
      <dgm:prSet/>
      <dgm:spPr/>
      <dgm:t>
        <a:bodyPr/>
        <a:lstStyle/>
        <a:p>
          <a:endParaRPr lang="en-US">
            <a:latin typeface="Arial Narrow" panose="020B0606020202030204" pitchFamily="34" charset="0"/>
          </a:endParaRPr>
        </a:p>
      </dgm:t>
    </dgm:pt>
    <dgm:pt modelId="{8444CFAF-7CB4-4BCE-BEDD-101AD64C06D0}">
      <dgm:prSet phldrT="[Text]"/>
      <dgm:spPr>
        <a:solidFill>
          <a:schemeClr val="accent1"/>
        </a:solidFill>
      </dgm:spPr>
      <dgm:t>
        <a:bodyPr/>
        <a:lstStyle/>
        <a:p>
          <a:r>
            <a:rPr lang="en-US" dirty="0" smtClean="0">
              <a:latin typeface="Arial Narrow" panose="020B0606020202030204" pitchFamily="34" charset="0"/>
            </a:rPr>
            <a:t>Differential expression</a:t>
          </a:r>
          <a:endParaRPr lang="en-US" dirty="0">
            <a:latin typeface="Arial Narrow" panose="020B0606020202030204" pitchFamily="34" charset="0"/>
          </a:endParaRPr>
        </a:p>
      </dgm:t>
    </dgm:pt>
    <dgm:pt modelId="{8CE07D20-5CF2-4877-9CD1-101E532901F7}" type="parTrans" cxnId="{AEC2FCDF-5D20-476D-9310-2A95E9BD8A27}">
      <dgm:prSet/>
      <dgm:spPr/>
      <dgm:t>
        <a:bodyPr/>
        <a:lstStyle/>
        <a:p>
          <a:endParaRPr lang="en-US">
            <a:latin typeface="Arial Narrow" panose="020B0606020202030204" pitchFamily="34" charset="0"/>
          </a:endParaRPr>
        </a:p>
      </dgm:t>
    </dgm:pt>
    <dgm:pt modelId="{1EE9EB1D-08F6-4C33-BFA7-E98483F7C7F8}" type="sibTrans" cxnId="{AEC2FCDF-5D20-476D-9310-2A95E9BD8A27}">
      <dgm:prSet/>
      <dgm:spPr/>
      <dgm:t>
        <a:bodyPr/>
        <a:lstStyle/>
        <a:p>
          <a:endParaRPr lang="en-US">
            <a:latin typeface="Arial Narrow" panose="020B0606020202030204" pitchFamily="34" charset="0"/>
          </a:endParaRPr>
        </a:p>
      </dgm:t>
    </dgm:pt>
    <dgm:pt modelId="{5A76AAAA-65DB-4567-ABDF-43A4D108E712}">
      <dgm:prSet phldrT="[Text]"/>
      <dgm:spPr>
        <a:solidFill>
          <a:schemeClr val="tx2">
            <a:lumMod val="40000"/>
            <a:lumOff val="60000"/>
          </a:schemeClr>
        </a:solidFill>
      </dgm:spPr>
      <dgm:t>
        <a:bodyPr/>
        <a:lstStyle/>
        <a:p>
          <a:r>
            <a:rPr lang="en-US" dirty="0" smtClean="0">
              <a:latin typeface="Arial Narrow" panose="020B0606020202030204" pitchFamily="34" charset="0"/>
            </a:rPr>
            <a:t>Functional analysis</a:t>
          </a:r>
          <a:endParaRPr lang="en-US" dirty="0">
            <a:latin typeface="Arial Narrow" panose="020B0606020202030204" pitchFamily="34" charset="0"/>
          </a:endParaRPr>
        </a:p>
      </dgm:t>
    </dgm:pt>
    <dgm:pt modelId="{B124FD08-6A84-4649-AF61-9DA2E208F916}" type="parTrans" cxnId="{52623085-FFA6-4A21-BA26-7E09E7C0A99C}">
      <dgm:prSet/>
      <dgm:spPr/>
      <dgm:t>
        <a:bodyPr/>
        <a:lstStyle/>
        <a:p>
          <a:endParaRPr lang="en-US">
            <a:latin typeface="Arial Narrow" panose="020B0606020202030204" pitchFamily="34" charset="0"/>
          </a:endParaRPr>
        </a:p>
      </dgm:t>
    </dgm:pt>
    <dgm:pt modelId="{A135F902-CAE6-4A97-B3FD-8CF1DEE4E07A}" type="sibTrans" cxnId="{52623085-FFA6-4A21-BA26-7E09E7C0A99C}">
      <dgm:prSet/>
      <dgm:spPr/>
      <dgm:t>
        <a:bodyPr/>
        <a:lstStyle/>
        <a:p>
          <a:endParaRPr lang="en-US">
            <a:latin typeface="Arial Narrow" panose="020B0606020202030204" pitchFamily="34" charset="0"/>
          </a:endParaRPr>
        </a:p>
      </dgm:t>
    </dgm:pt>
    <dgm:pt modelId="{D246C300-68AF-48FA-A398-4C95650E26C6}" type="pres">
      <dgm:prSet presAssocID="{820066AC-F9A5-41F7-A91B-A731EC2F8CAF}" presName="Name0" presStyleCnt="0">
        <dgm:presLayoutVars>
          <dgm:dir/>
          <dgm:resizeHandles val="exact"/>
        </dgm:presLayoutVars>
      </dgm:prSet>
      <dgm:spPr/>
      <dgm:t>
        <a:bodyPr/>
        <a:lstStyle/>
        <a:p>
          <a:endParaRPr lang="en-US"/>
        </a:p>
      </dgm:t>
    </dgm:pt>
    <dgm:pt modelId="{34A29376-F483-482C-B6A8-4DBDF22D5AC5}" type="pres">
      <dgm:prSet presAssocID="{28E5ACB2-DAB6-4B43-94C9-D5EC5F06A8B3}" presName="parTxOnly" presStyleLbl="node1" presStyleIdx="0" presStyleCnt="8">
        <dgm:presLayoutVars>
          <dgm:bulletEnabled val="1"/>
        </dgm:presLayoutVars>
      </dgm:prSet>
      <dgm:spPr/>
      <dgm:t>
        <a:bodyPr/>
        <a:lstStyle/>
        <a:p>
          <a:endParaRPr lang="en-US"/>
        </a:p>
      </dgm:t>
    </dgm:pt>
    <dgm:pt modelId="{34D5B670-66A4-4956-8EA7-AEDF79D9861D}" type="pres">
      <dgm:prSet presAssocID="{9CCDED8D-DC91-45ED-B428-BFCE34DBC2B4}" presName="parSpace" presStyleCnt="0"/>
      <dgm:spPr/>
    </dgm:pt>
    <dgm:pt modelId="{53C35653-9134-4F82-8279-FAF4F5A25161}" type="pres">
      <dgm:prSet presAssocID="{B24B38A7-9096-4F47-B3C6-3F5073417C50}" presName="parTxOnly" presStyleLbl="node1" presStyleIdx="1" presStyleCnt="8">
        <dgm:presLayoutVars>
          <dgm:bulletEnabled val="1"/>
        </dgm:presLayoutVars>
      </dgm:prSet>
      <dgm:spPr/>
      <dgm:t>
        <a:bodyPr/>
        <a:lstStyle/>
        <a:p>
          <a:endParaRPr lang="en-US"/>
        </a:p>
      </dgm:t>
    </dgm:pt>
    <dgm:pt modelId="{1088ABBC-1FB4-45E1-B4C8-8499FC4B8E60}" type="pres">
      <dgm:prSet presAssocID="{2A0A66F4-19DA-4EA8-92D4-E8AEFB63FAF3}" presName="parSpace" presStyleCnt="0"/>
      <dgm:spPr/>
    </dgm:pt>
    <dgm:pt modelId="{07605D17-5962-4D7F-AA59-AC9D4E0B8C85}" type="pres">
      <dgm:prSet presAssocID="{30C66EAF-3E01-44A7-8C0D-0303B3518966}" presName="parTxOnly" presStyleLbl="node1" presStyleIdx="2" presStyleCnt="8">
        <dgm:presLayoutVars>
          <dgm:bulletEnabled val="1"/>
        </dgm:presLayoutVars>
      </dgm:prSet>
      <dgm:spPr/>
      <dgm:t>
        <a:bodyPr/>
        <a:lstStyle/>
        <a:p>
          <a:endParaRPr lang="en-US"/>
        </a:p>
      </dgm:t>
    </dgm:pt>
    <dgm:pt modelId="{22B3FB4B-29D9-47D4-A31B-4F9185A06938}" type="pres">
      <dgm:prSet presAssocID="{08D8BB79-1369-42BB-B540-B8F0C06695C3}" presName="parSpace" presStyleCnt="0"/>
      <dgm:spPr/>
    </dgm:pt>
    <dgm:pt modelId="{43303263-A7F8-4D06-9C81-5A1A40261E3D}" type="pres">
      <dgm:prSet presAssocID="{7B05CA1F-14FE-4F89-B97C-50E4C52A045B}" presName="parTxOnly" presStyleLbl="node1" presStyleIdx="3" presStyleCnt="8">
        <dgm:presLayoutVars>
          <dgm:bulletEnabled val="1"/>
        </dgm:presLayoutVars>
      </dgm:prSet>
      <dgm:spPr/>
      <dgm:t>
        <a:bodyPr/>
        <a:lstStyle/>
        <a:p>
          <a:endParaRPr lang="en-US"/>
        </a:p>
      </dgm:t>
    </dgm:pt>
    <dgm:pt modelId="{9498192B-CE5B-4BAD-9AD5-ADCFEB2783E5}" type="pres">
      <dgm:prSet presAssocID="{561EBE3E-1462-46BC-B144-ED177A4C6CD5}" presName="parSpace" presStyleCnt="0"/>
      <dgm:spPr/>
    </dgm:pt>
    <dgm:pt modelId="{5BA1C2E2-8EE1-4E54-A3BF-D8303794736A}" type="pres">
      <dgm:prSet presAssocID="{32D2388F-D623-4C10-A892-DBD5881992AB}" presName="parTxOnly" presStyleLbl="node1" presStyleIdx="4" presStyleCnt="8">
        <dgm:presLayoutVars>
          <dgm:bulletEnabled val="1"/>
        </dgm:presLayoutVars>
      </dgm:prSet>
      <dgm:spPr/>
      <dgm:t>
        <a:bodyPr/>
        <a:lstStyle/>
        <a:p>
          <a:endParaRPr lang="en-US"/>
        </a:p>
      </dgm:t>
    </dgm:pt>
    <dgm:pt modelId="{6EBFDF88-43AE-4D6F-9995-D5DCEC513827}" type="pres">
      <dgm:prSet presAssocID="{B116FA8C-E208-41D2-9FAD-39B92021A653}" presName="parSpace" presStyleCnt="0"/>
      <dgm:spPr/>
    </dgm:pt>
    <dgm:pt modelId="{92B21093-CB4F-4973-93C1-6EC1414BC501}" type="pres">
      <dgm:prSet presAssocID="{AB45BE0A-A791-4252-AA90-8766E65194F6}" presName="parTxOnly" presStyleLbl="node1" presStyleIdx="5" presStyleCnt="8">
        <dgm:presLayoutVars>
          <dgm:bulletEnabled val="1"/>
        </dgm:presLayoutVars>
      </dgm:prSet>
      <dgm:spPr/>
      <dgm:t>
        <a:bodyPr/>
        <a:lstStyle/>
        <a:p>
          <a:endParaRPr lang="en-US"/>
        </a:p>
      </dgm:t>
    </dgm:pt>
    <dgm:pt modelId="{4F0609F8-474D-49C4-BCC1-1DDD7A19BFD2}" type="pres">
      <dgm:prSet presAssocID="{F07025D6-3E08-401A-A2DD-5F72B9FC0BA2}" presName="parSpace" presStyleCnt="0"/>
      <dgm:spPr/>
    </dgm:pt>
    <dgm:pt modelId="{6C69FB04-06EE-4BDA-80F2-10FCDF17FF44}" type="pres">
      <dgm:prSet presAssocID="{8444CFAF-7CB4-4BCE-BEDD-101AD64C06D0}" presName="parTxOnly" presStyleLbl="node1" presStyleIdx="6" presStyleCnt="8">
        <dgm:presLayoutVars>
          <dgm:bulletEnabled val="1"/>
        </dgm:presLayoutVars>
      </dgm:prSet>
      <dgm:spPr/>
      <dgm:t>
        <a:bodyPr/>
        <a:lstStyle/>
        <a:p>
          <a:endParaRPr lang="en-US"/>
        </a:p>
      </dgm:t>
    </dgm:pt>
    <dgm:pt modelId="{1FD511D4-A23A-4471-83A3-EF2D1736561E}" type="pres">
      <dgm:prSet presAssocID="{1EE9EB1D-08F6-4C33-BFA7-E98483F7C7F8}" presName="parSpace" presStyleCnt="0"/>
      <dgm:spPr/>
    </dgm:pt>
    <dgm:pt modelId="{3A475FE7-5696-499A-94FC-C280DD5A4575}" type="pres">
      <dgm:prSet presAssocID="{5A76AAAA-65DB-4567-ABDF-43A4D108E712}" presName="parTxOnly" presStyleLbl="node1" presStyleIdx="7" presStyleCnt="8">
        <dgm:presLayoutVars>
          <dgm:bulletEnabled val="1"/>
        </dgm:presLayoutVars>
      </dgm:prSet>
      <dgm:spPr/>
      <dgm:t>
        <a:bodyPr/>
        <a:lstStyle/>
        <a:p>
          <a:endParaRPr lang="en-US"/>
        </a:p>
      </dgm:t>
    </dgm:pt>
  </dgm:ptLst>
  <dgm:cxnLst>
    <dgm:cxn modelId="{FDD3B11D-170D-A849-94D4-FD4239363A17}" type="presOf" srcId="{30C66EAF-3E01-44A7-8C0D-0303B3518966}" destId="{07605D17-5962-4D7F-AA59-AC9D4E0B8C85}" srcOrd="0" destOrd="0" presId="urn:microsoft.com/office/officeart/2005/8/layout/hChevron3"/>
    <dgm:cxn modelId="{A2928A2B-F41A-744E-9965-677B20C5A8FA}" type="presOf" srcId="{5A76AAAA-65DB-4567-ABDF-43A4D108E712}" destId="{3A475FE7-5696-499A-94FC-C280DD5A4575}" srcOrd="0" destOrd="0" presId="urn:microsoft.com/office/officeart/2005/8/layout/hChevron3"/>
    <dgm:cxn modelId="{E483C0E2-BEE1-CD44-8D73-0958DE2BE485}" type="presOf" srcId="{AB45BE0A-A791-4252-AA90-8766E65194F6}" destId="{92B21093-CB4F-4973-93C1-6EC1414BC501}" srcOrd="0" destOrd="0" presId="urn:microsoft.com/office/officeart/2005/8/layout/hChevron3"/>
    <dgm:cxn modelId="{527939CE-4814-48AD-A703-D6967CE2964B}" srcId="{820066AC-F9A5-41F7-A91B-A731EC2F8CAF}" destId="{B24B38A7-9096-4F47-B3C6-3F5073417C50}" srcOrd="1" destOrd="0" parTransId="{21861F44-07D2-4C3D-AD81-9CF8DCB1F1AC}" sibTransId="{2A0A66F4-19DA-4EA8-92D4-E8AEFB63FAF3}"/>
    <dgm:cxn modelId="{AEC2FCDF-5D20-476D-9310-2A95E9BD8A27}" srcId="{820066AC-F9A5-41F7-A91B-A731EC2F8CAF}" destId="{8444CFAF-7CB4-4BCE-BEDD-101AD64C06D0}" srcOrd="6" destOrd="0" parTransId="{8CE07D20-5CF2-4877-9CD1-101E532901F7}" sibTransId="{1EE9EB1D-08F6-4C33-BFA7-E98483F7C7F8}"/>
    <dgm:cxn modelId="{295A7BE4-A981-A445-B235-01F04BD31BA9}" type="presOf" srcId="{7B05CA1F-14FE-4F89-B97C-50E4C52A045B}" destId="{43303263-A7F8-4D06-9C81-5A1A40261E3D}" srcOrd="0" destOrd="0" presId="urn:microsoft.com/office/officeart/2005/8/layout/hChevron3"/>
    <dgm:cxn modelId="{FF3424C7-C884-443B-88CD-2A4FA7F9FBB9}" srcId="{820066AC-F9A5-41F7-A91B-A731EC2F8CAF}" destId="{7B05CA1F-14FE-4F89-B97C-50E4C52A045B}" srcOrd="3" destOrd="0" parTransId="{27AB24AC-B06B-4049-B8CE-79BF314BF58C}" sibTransId="{561EBE3E-1462-46BC-B144-ED177A4C6CD5}"/>
    <dgm:cxn modelId="{36553C62-5E5E-6645-BF63-CCD6D85D932B}" type="presOf" srcId="{28E5ACB2-DAB6-4B43-94C9-D5EC5F06A8B3}" destId="{34A29376-F483-482C-B6A8-4DBDF22D5AC5}" srcOrd="0" destOrd="0" presId="urn:microsoft.com/office/officeart/2005/8/layout/hChevron3"/>
    <dgm:cxn modelId="{BF9EFC80-13DF-462E-9DC7-5277AD5B610D}" srcId="{820066AC-F9A5-41F7-A91B-A731EC2F8CAF}" destId="{32D2388F-D623-4C10-A892-DBD5881992AB}" srcOrd="4" destOrd="0" parTransId="{E802148A-DC22-4381-BDCF-10861AD7FB1E}" sibTransId="{B116FA8C-E208-41D2-9FAD-39B92021A653}"/>
    <dgm:cxn modelId="{B2341FB4-51CD-4806-807C-47B9231B4133}" srcId="{820066AC-F9A5-41F7-A91B-A731EC2F8CAF}" destId="{30C66EAF-3E01-44A7-8C0D-0303B3518966}" srcOrd="2" destOrd="0" parTransId="{183B7170-82BB-4ADA-9F67-C4FE0ACCD262}" sibTransId="{08D8BB79-1369-42BB-B540-B8F0C06695C3}"/>
    <dgm:cxn modelId="{FCE19D1F-04E5-E041-B488-9F86BEB9D54F}" type="presOf" srcId="{B24B38A7-9096-4F47-B3C6-3F5073417C50}" destId="{53C35653-9134-4F82-8279-FAF4F5A25161}" srcOrd="0" destOrd="0" presId="urn:microsoft.com/office/officeart/2005/8/layout/hChevron3"/>
    <dgm:cxn modelId="{A7ADB9B1-620D-934B-98F9-FFABEE7AFBAD}" type="presOf" srcId="{820066AC-F9A5-41F7-A91B-A731EC2F8CAF}" destId="{D246C300-68AF-48FA-A398-4C95650E26C6}" srcOrd="0" destOrd="0" presId="urn:microsoft.com/office/officeart/2005/8/layout/hChevron3"/>
    <dgm:cxn modelId="{C7903448-724A-1C42-A304-0B5FFCDB6130}" type="presOf" srcId="{32D2388F-D623-4C10-A892-DBD5881992AB}" destId="{5BA1C2E2-8EE1-4E54-A3BF-D8303794736A}" srcOrd="0" destOrd="0" presId="urn:microsoft.com/office/officeart/2005/8/layout/hChevron3"/>
    <dgm:cxn modelId="{52623085-FFA6-4A21-BA26-7E09E7C0A99C}" srcId="{820066AC-F9A5-41F7-A91B-A731EC2F8CAF}" destId="{5A76AAAA-65DB-4567-ABDF-43A4D108E712}" srcOrd="7" destOrd="0" parTransId="{B124FD08-6A84-4649-AF61-9DA2E208F916}" sibTransId="{A135F902-CAE6-4A97-B3FD-8CF1DEE4E07A}"/>
    <dgm:cxn modelId="{97623E19-735D-4ADC-81FF-A493487EABA1}" srcId="{820066AC-F9A5-41F7-A91B-A731EC2F8CAF}" destId="{28E5ACB2-DAB6-4B43-94C9-D5EC5F06A8B3}" srcOrd="0" destOrd="0" parTransId="{4D531A01-EA65-4744-8D81-7304336AF78C}" sibTransId="{9CCDED8D-DC91-45ED-B428-BFCE34DBC2B4}"/>
    <dgm:cxn modelId="{05092E03-D036-E840-A580-898CB34577E8}" type="presOf" srcId="{8444CFAF-7CB4-4BCE-BEDD-101AD64C06D0}" destId="{6C69FB04-06EE-4BDA-80F2-10FCDF17FF44}" srcOrd="0" destOrd="0" presId="urn:microsoft.com/office/officeart/2005/8/layout/hChevron3"/>
    <dgm:cxn modelId="{0C0B4007-7BAA-4F2C-91AD-08B745D3B106}" srcId="{820066AC-F9A5-41F7-A91B-A731EC2F8CAF}" destId="{AB45BE0A-A791-4252-AA90-8766E65194F6}" srcOrd="5" destOrd="0" parTransId="{BBE5B9D3-CBFB-4014-8CF3-C641A25EAB42}" sibTransId="{F07025D6-3E08-401A-A2DD-5F72B9FC0BA2}"/>
    <dgm:cxn modelId="{BD773C9A-D068-434A-90B2-50A2D81D4F3A}" type="presParOf" srcId="{D246C300-68AF-48FA-A398-4C95650E26C6}" destId="{34A29376-F483-482C-B6A8-4DBDF22D5AC5}" srcOrd="0" destOrd="0" presId="urn:microsoft.com/office/officeart/2005/8/layout/hChevron3"/>
    <dgm:cxn modelId="{9A7B7F94-98D8-FE49-A78F-5250946C36AB}" type="presParOf" srcId="{D246C300-68AF-48FA-A398-4C95650E26C6}" destId="{34D5B670-66A4-4956-8EA7-AEDF79D9861D}" srcOrd="1" destOrd="0" presId="urn:microsoft.com/office/officeart/2005/8/layout/hChevron3"/>
    <dgm:cxn modelId="{6C43E78C-E3CD-0743-AE85-39C24BC6E934}" type="presParOf" srcId="{D246C300-68AF-48FA-A398-4C95650E26C6}" destId="{53C35653-9134-4F82-8279-FAF4F5A25161}" srcOrd="2" destOrd="0" presId="urn:microsoft.com/office/officeart/2005/8/layout/hChevron3"/>
    <dgm:cxn modelId="{93F92BF9-D164-E143-9C34-734223C8B4B8}" type="presParOf" srcId="{D246C300-68AF-48FA-A398-4C95650E26C6}" destId="{1088ABBC-1FB4-45E1-B4C8-8499FC4B8E60}" srcOrd="3" destOrd="0" presId="urn:microsoft.com/office/officeart/2005/8/layout/hChevron3"/>
    <dgm:cxn modelId="{AAB1BDD1-886E-BD40-9BE1-93B0514CC920}" type="presParOf" srcId="{D246C300-68AF-48FA-A398-4C95650E26C6}" destId="{07605D17-5962-4D7F-AA59-AC9D4E0B8C85}" srcOrd="4" destOrd="0" presId="urn:microsoft.com/office/officeart/2005/8/layout/hChevron3"/>
    <dgm:cxn modelId="{34305810-4339-A346-B5B1-1BC825C39A22}" type="presParOf" srcId="{D246C300-68AF-48FA-A398-4C95650E26C6}" destId="{22B3FB4B-29D9-47D4-A31B-4F9185A06938}" srcOrd="5" destOrd="0" presId="urn:microsoft.com/office/officeart/2005/8/layout/hChevron3"/>
    <dgm:cxn modelId="{089B9720-8025-684D-A18D-E91112AFDE94}" type="presParOf" srcId="{D246C300-68AF-48FA-A398-4C95650E26C6}" destId="{43303263-A7F8-4D06-9C81-5A1A40261E3D}" srcOrd="6" destOrd="0" presId="urn:microsoft.com/office/officeart/2005/8/layout/hChevron3"/>
    <dgm:cxn modelId="{018BCFCE-5FD4-6140-8090-BB577E3FB584}" type="presParOf" srcId="{D246C300-68AF-48FA-A398-4C95650E26C6}" destId="{9498192B-CE5B-4BAD-9AD5-ADCFEB2783E5}" srcOrd="7" destOrd="0" presId="urn:microsoft.com/office/officeart/2005/8/layout/hChevron3"/>
    <dgm:cxn modelId="{CF20F464-9450-F547-8D0C-5E878610298A}" type="presParOf" srcId="{D246C300-68AF-48FA-A398-4C95650E26C6}" destId="{5BA1C2E2-8EE1-4E54-A3BF-D8303794736A}" srcOrd="8" destOrd="0" presId="urn:microsoft.com/office/officeart/2005/8/layout/hChevron3"/>
    <dgm:cxn modelId="{86D3C99B-4B31-1447-83FE-CA11B85BDC47}" type="presParOf" srcId="{D246C300-68AF-48FA-A398-4C95650E26C6}" destId="{6EBFDF88-43AE-4D6F-9995-D5DCEC513827}" srcOrd="9" destOrd="0" presId="urn:microsoft.com/office/officeart/2005/8/layout/hChevron3"/>
    <dgm:cxn modelId="{D6F2D883-850D-AE40-BC19-1B0F63BDCBC1}" type="presParOf" srcId="{D246C300-68AF-48FA-A398-4C95650E26C6}" destId="{92B21093-CB4F-4973-93C1-6EC1414BC501}" srcOrd="10" destOrd="0" presId="urn:microsoft.com/office/officeart/2005/8/layout/hChevron3"/>
    <dgm:cxn modelId="{8A1915F4-4C00-834D-966F-1B90ECFB883D}" type="presParOf" srcId="{D246C300-68AF-48FA-A398-4C95650E26C6}" destId="{4F0609F8-474D-49C4-BCC1-1DDD7A19BFD2}" srcOrd="11" destOrd="0" presId="urn:microsoft.com/office/officeart/2005/8/layout/hChevron3"/>
    <dgm:cxn modelId="{6477E9DF-EDAC-4C41-AC8C-191E7077695B}" type="presParOf" srcId="{D246C300-68AF-48FA-A398-4C95650E26C6}" destId="{6C69FB04-06EE-4BDA-80F2-10FCDF17FF44}" srcOrd="12" destOrd="0" presId="urn:microsoft.com/office/officeart/2005/8/layout/hChevron3"/>
    <dgm:cxn modelId="{63C93390-A657-6E4E-8162-9623341DE12C}" type="presParOf" srcId="{D246C300-68AF-48FA-A398-4C95650E26C6}" destId="{1FD511D4-A23A-4471-83A3-EF2D1736561E}" srcOrd="13" destOrd="0" presId="urn:microsoft.com/office/officeart/2005/8/layout/hChevron3"/>
    <dgm:cxn modelId="{9E155337-9C3D-8742-BB33-862F65C01712}" type="presParOf" srcId="{D246C300-68AF-48FA-A398-4C95650E26C6}" destId="{3A475FE7-5696-499A-94FC-C280DD5A4575}" srcOrd="1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Reads QC</a:t>
          </a:r>
          <a:endParaRPr lang="en-US" sz="1200" kern="1200" dirty="0">
            <a:solidFill>
              <a:srgbClr val="FFFF00"/>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Read mapping</a:t>
          </a:r>
          <a:endParaRPr lang="en-US" sz="1200" kern="1200" dirty="0">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Quantification</a:t>
          </a:r>
          <a:endParaRPr lang="en-US" sz="1200" kern="1200" dirty="0">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Cells QC</a:t>
          </a:r>
          <a:endParaRPr lang="en-US" sz="1200" kern="1200" dirty="0">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Quantification</a:t>
          </a:r>
          <a:endParaRPr lang="en-US" sz="1200" kern="1200" dirty="0">
            <a:solidFill>
              <a:schemeClr val="bg1"/>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Cells QC</a:t>
          </a:r>
          <a:endParaRPr lang="en-US" sz="1200" kern="1200" dirty="0">
            <a:solidFill>
              <a:srgbClr val="FFFF00"/>
            </a:solidFill>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Quantification</a:t>
          </a:r>
          <a:endParaRPr lang="en-US" sz="1200" kern="1200" dirty="0">
            <a:solidFill>
              <a:schemeClr val="bg1"/>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Cells QC</a:t>
          </a:r>
          <a:endParaRPr lang="en-US" sz="1200" kern="1200" dirty="0">
            <a:solidFill>
              <a:srgbClr val="FFFF00"/>
            </a:solidFill>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Quantification</a:t>
          </a:r>
          <a:endParaRPr lang="en-US" sz="1200" kern="1200" dirty="0">
            <a:solidFill>
              <a:schemeClr val="bg1"/>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Cells QC</a:t>
          </a:r>
          <a:endParaRPr lang="en-US" sz="1200" kern="1200" dirty="0">
            <a:solidFill>
              <a:srgbClr val="FFFF00"/>
            </a:solidFill>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Quantification</a:t>
          </a:r>
          <a:endParaRPr lang="en-US" sz="1200" kern="1200" dirty="0">
            <a:solidFill>
              <a:schemeClr val="bg1"/>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Cells QC</a:t>
          </a:r>
          <a:endParaRPr lang="en-US" sz="1200" kern="1200" dirty="0">
            <a:solidFill>
              <a:schemeClr val="bg1"/>
            </a:solidFill>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Normalization</a:t>
          </a:r>
          <a:endParaRPr lang="en-US" sz="1200" kern="1200" dirty="0">
            <a:solidFill>
              <a:srgbClr val="FFFF00"/>
            </a:solidFill>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Quantification</a:t>
          </a:r>
          <a:endParaRPr lang="en-US" sz="1200" kern="1200" dirty="0">
            <a:solidFill>
              <a:schemeClr val="bg1"/>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Cells QC</a:t>
          </a:r>
          <a:endParaRPr lang="en-US" sz="1200" kern="1200" dirty="0">
            <a:solidFill>
              <a:schemeClr val="bg1"/>
            </a:solidFill>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Normalization</a:t>
          </a:r>
          <a:endParaRPr lang="en-US" sz="1200" kern="1200" dirty="0">
            <a:solidFill>
              <a:schemeClr val="bg1"/>
            </a:solidFill>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Clustering</a:t>
          </a:r>
          <a:endParaRPr lang="en-US" sz="1200" kern="1200" dirty="0">
            <a:solidFill>
              <a:srgbClr val="FFFF00"/>
            </a:solidFill>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Quantification</a:t>
          </a:r>
          <a:endParaRPr lang="en-US" sz="1200" kern="1200" dirty="0">
            <a:solidFill>
              <a:schemeClr val="bg1"/>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Cells QC</a:t>
          </a:r>
          <a:endParaRPr lang="en-US" sz="1200" kern="1200" dirty="0">
            <a:solidFill>
              <a:schemeClr val="bg1"/>
            </a:solidFill>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Normalization</a:t>
          </a:r>
          <a:endParaRPr lang="en-US" sz="1200" kern="1200" dirty="0">
            <a:solidFill>
              <a:schemeClr val="bg1"/>
            </a:solidFill>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Clustering</a:t>
          </a:r>
          <a:endParaRPr lang="en-US" sz="1200" kern="1200" dirty="0">
            <a:solidFill>
              <a:srgbClr val="FFFF00"/>
            </a:solidFill>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Quantification</a:t>
          </a:r>
          <a:endParaRPr lang="en-US" sz="1200" kern="1200" dirty="0">
            <a:solidFill>
              <a:schemeClr val="bg1"/>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Cells QC</a:t>
          </a:r>
          <a:endParaRPr lang="en-US" sz="1200" kern="1200" dirty="0">
            <a:solidFill>
              <a:schemeClr val="bg1"/>
            </a:solidFill>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Normalization</a:t>
          </a:r>
          <a:endParaRPr lang="en-US" sz="1200" kern="1200" dirty="0">
            <a:solidFill>
              <a:schemeClr val="bg1"/>
            </a:solidFill>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Clustering</a:t>
          </a:r>
          <a:endParaRPr lang="en-US" sz="1200" kern="1200" dirty="0">
            <a:solidFill>
              <a:srgbClr val="FFFF00"/>
            </a:solidFill>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Reads QC</a:t>
          </a:r>
          <a:endParaRPr lang="en-US" sz="1200" kern="1200" dirty="0">
            <a:solidFill>
              <a:srgbClr val="FFFF00"/>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Read mapping</a:t>
          </a:r>
          <a:endParaRPr lang="en-US" sz="1200" kern="1200" dirty="0">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Quantification</a:t>
          </a:r>
          <a:endParaRPr lang="en-US" sz="1200" kern="1200" dirty="0">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Cells QC</a:t>
          </a:r>
          <a:endParaRPr lang="en-US" sz="1200" kern="1200" dirty="0">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Read mapping</a:t>
          </a:r>
          <a:endParaRPr lang="en-US" sz="1200" kern="1200" dirty="0">
            <a:solidFill>
              <a:srgbClr val="FFFF00"/>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Quantification</a:t>
          </a:r>
          <a:endParaRPr lang="en-US" sz="1200" kern="1200" dirty="0">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Cells QC</a:t>
          </a:r>
          <a:endParaRPr lang="en-US" sz="1200" kern="1200" dirty="0">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Quantification</a:t>
          </a:r>
          <a:endParaRPr lang="en-US" sz="1200" kern="1200" dirty="0">
            <a:solidFill>
              <a:srgbClr val="FFFF00"/>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Cells QC</a:t>
          </a:r>
          <a:endParaRPr lang="en-US" sz="1200" kern="1200" dirty="0">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Quantification</a:t>
          </a:r>
          <a:endParaRPr lang="en-US" sz="1200" kern="1200" dirty="0">
            <a:solidFill>
              <a:srgbClr val="FFFF00"/>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Cells QC</a:t>
          </a:r>
          <a:endParaRPr lang="en-US" sz="1200" kern="1200" dirty="0">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Quantification</a:t>
          </a:r>
          <a:endParaRPr lang="en-US" sz="1200" kern="1200" dirty="0">
            <a:solidFill>
              <a:srgbClr val="FFFF00"/>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Cells QC</a:t>
          </a:r>
          <a:endParaRPr lang="en-US" sz="1200" kern="1200" dirty="0">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Quantification</a:t>
          </a:r>
          <a:endParaRPr lang="en-US" sz="1200" kern="1200" dirty="0">
            <a:solidFill>
              <a:srgbClr val="FFFF00"/>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Cells QC</a:t>
          </a:r>
          <a:endParaRPr lang="en-US" sz="1200" kern="1200" dirty="0">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Quantification</a:t>
          </a:r>
          <a:endParaRPr lang="en-US" sz="1200" kern="1200" dirty="0">
            <a:solidFill>
              <a:srgbClr val="FFFF00"/>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Cells QC</a:t>
          </a:r>
          <a:endParaRPr lang="en-US" sz="1200" kern="1200" dirty="0">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29376-F483-482C-B6A8-4DBDF22D5AC5}">
      <dsp:nvSpPr>
        <dsp:cNvPr id="0" name=""/>
        <dsp:cNvSpPr/>
      </dsp:nvSpPr>
      <dsp:spPr>
        <a:xfrm>
          <a:off x="4427" y="258886"/>
          <a:ext cx="1372567" cy="549026"/>
        </a:xfrm>
        <a:prstGeom prst="homePlate">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Reads QC</a:t>
          </a:r>
          <a:endParaRPr lang="en-US" sz="1200" kern="1200" dirty="0">
            <a:solidFill>
              <a:schemeClr val="bg1"/>
            </a:solidFill>
            <a:latin typeface="Arial Narrow" panose="020B0606020202030204" pitchFamily="34" charset="0"/>
          </a:endParaRPr>
        </a:p>
      </dsp:txBody>
      <dsp:txXfrm>
        <a:off x="4427" y="258886"/>
        <a:ext cx="1235311" cy="549026"/>
      </dsp:txXfrm>
    </dsp:sp>
    <dsp:sp modelId="{53C35653-9134-4F82-8279-FAF4F5A25161}">
      <dsp:nvSpPr>
        <dsp:cNvPr id="0" name=""/>
        <dsp:cNvSpPr/>
      </dsp:nvSpPr>
      <dsp:spPr>
        <a:xfrm>
          <a:off x="1102481"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Read</a:t>
          </a:r>
          <a:r>
            <a:rPr lang="en-US" sz="1200" kern="1200" dirty="0" smtClean="0">
              <a:solidFill>
                <a:srgbClr val="FFFF00"/>
              </a:solidFill>
              <a:latin typeface="Arial Narrow" panose="020B0606020202030204" pitchFamily="34" charset="0"/>
            </a:rPr>
            <a:t> </a:t>
          </a:r>
          <a:r>
            <a:rPr lang="en-US" sz="1200" kern="1200" dirty="0" smtClean="0">
              <a:solidFill>
                <a:schemeClr val="bg1"/>
              </a:solidFill>
              <a:latin typeface="Arial Narrow" panose="020B0606020202030204" pitchFamily="34" charset="0"/>
            </a:rPr>
            <a:t>mapping</a:t>
          </a:r>
          <a:endParaRPr lang="en-US" sz="1200" kern="1200" dirty="0">
            <a:solidFill>
              <a:schemeClr val="bg1"/>
            </a:solidFill>
            <a:latin typeface="Arial Narrow" panose="020B0606020202030204" pitchFamily="34" charset="0"/>
          </a:endParaRPr>
        </a:p>
      </dsp:txBody>
      <dsp:txXfrm>
        <a:off x="1376994" y="258886"/>
        <a:ext cx="823541" cy="549026"/>
      </dsp:txXfrm>
    </dsp:sp>
    <dsp:sp modelId="{07605D17-5962-4D7F-AA59-AC9D4E0B8C85}">
      <dsp:nvSpPr>
        <dsp:cNvPr id="0" name=""/>
        <dsp:cNvSpPr/>
      </dsp:nvSpPr>
      <dsp:spPr>
        <a:xfrm>
          <a:off x="2200535" y="258886"/>
          <a:ext cx="1372567" cy="549026"/>
        </a:xfrm>
        <a:prstGeom prst="chevron">
          <a:avLst/>
        </a:prstGeom>
        <a:solidFill>
          <a:schemeClr val="tx2">
            <a:lumMod val="7500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latin typeface="Arial Narrow" panose="020B0606020202030204" pitchFamily="34" charset="0"/>
            </a:rPr>
            <a:t>Quantification</a:t>
          </a:r>
          <a:endParaRPr lang="en-US" sz="1200" kern="1200" dirty="0">
            <a:solidFill>
              <a:schemeClr val="bg1"/>
            </a:solidFill>
            <a:latin typeface="Arial Narrow" panose="020B0606020202030204" pitchFamily="34" charset="0"/>
          </a:endParaRPr>
        </a:p>
      </dsp:txBody>
      <dsp:txXfrm>
        <a:off x="2475048" y="258886"/>
        <a:ext cx="823541" cy="549026"/>
      </dsp:txXfrm>
    </dsp:sp>
    <dsp:sp modelId="{43303263-A7F8-4D06-9C81-5A1A40261E3D}">
      <dsp:nvSpPr>
        <dsp:cNvPr id="0" name=""/>
        <dsp:cNvSpPr/>
      </dsp:nvSpPr>
      <dsp:spPr>
        <a:xfrm>
          <a:off x="3298589" y="258886"/>
          <a:ext cx="1372567" cy="549026"/>
        </a:xfrm>
        <a:prstGeom prst="chevron">
          <a:avLst/>
        </a:prstGeom>
        <a:solidFill>
          <a:schemeClr val="accent1">
            <a:hueOff val="0"/>
            <a:satOff val="0"/>
            <a:lumOff val="0"/>
            <a:alphaOff val="0"/>
          </a:schemeClr>
        </a:solidFill>
        <a:ln w="15875" cap="flat" cmpd="sng" algn="ctr">
          <a:solidFill>
            <a:srgbClr val="FFFF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solidFill>
                <a:srgbClr val="FFFF00"/>
              </a:solidFill>
              <a:latin typeface="Arial Narrow" panose="020B0606020202030204" pitchFamily="34" charset="0"/>
            </a:rPr>
            <a:t>Cells QC</a:t>
          </a:r>
          <a:endParaRPr lang="en-US" sz="1200" kern="1200" dirty="0">
            <a:solidFill>
              <a:srgbClr val="FFFF00"/>
            </a:solidFill>
            <a:latin typeface="Arial Narrow" panose="020B0606020202030204" pitchFamily="34" charset="0"/>
          </a:endParaRPr>
        </a:p>
      </dsp:txBody>
      <dsp:txXfrm>
        <a:off x="3573102" y="258886"/>
        <a:ext cx="823541" cy="549026"/>
      </dsp:txXfrm>
    </dsp:sp>
    <dsp:sp modelId="{5BA1C2E2-8EE1-4E54-A3BF-D8303794736A}">
      <dsp:nvSpPr>
        <dsp:cNvPr id="0" name=""/>
        <dsp:cNvSpPr/>
      </dsp:nvSpPr>
      <dsp:spPr>
        <a:xfrm>
          <a:off x="4396643"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Normalization</a:t>
          </a:r>
          <a:endParaRPr lang="en-US" sz="1200" kern="1200" dirty="0">
            <a:latin typeface="Arial Narrow" panose="020B0606020202030204" pitchFamily="34" charset="0"/>
          </a:endParaRPr>
        </a:p>
      </dsp:txBody>
      <dsp:txXfrm>
        <a:off x="4671156" y="258886"/>
        <a:ext cx="823541" cy="549026"/>
      </dsp:txXfrm>
    </dsp:sp>
    <dsp:sp modelId="{92B21093-CB4F-4973-93C1-6EC1414BC501}">
      <dsp:nvSpPr>
        <dsp:cNvPr id="0" name=""/>
        <dsp:cNvSpPr/>
      </dsp:nvSpPr>
      <dsp:spPr>
        <a:xfrm>
          <a:off x="5494697" y="258886"/>
          <a:ext cx="1372567" cy="549026"/>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Clustering</a:t>
          </a:r>
          <a:endParaRPr lang="en-US" sz="1200" kern="1200" dirty="0">
            <a:latin typeface="Arial Narrow" panose="020B0606020202030204" pitchFamily="34" charset="0"/>
          </a:endParaRPr>
        </a:p>
      </dsp:txBody>
      <dsp:txXfrm>
        <a:off x="5769210" y="258886"/>
        <a:ext cx="823541" cy="549026"/>
      </dsp:txXfrm>
    </dsp:sp>
    <dsp:sp modelId="{6C69FB04-06EE-4BDA-80F2-10FCDF17FF44}">
      <dsp:nvSpPr>
        <dsp:cNvPr id="0" name=""/>
        <dsp:cNvSpPr/>
      </dsp:nvSpPr>
      <dsp:spPr>
        <a:xfrm>
          <a:off x="6592751" y="258886"/>
          <a:ext cx="1372567" cy="549026"/>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Differential expression</a:t>
          </a:r>
          <a:endParaRPr lang="en-US" sz="1200" kern="1200" dirty="0">
            <a:latin typeface="Arial Narrow" panose="020B0606020202030204" pitchFamily="34" charset="0"/>
          </a:endParaRPr>
        </a:p>
      </dsp:txBody>
      <dsp:txXfrm>
        <a:off x="6867264" y="258886"/>
        <a:ext cx="823541" cy="549026"/>
      </dsp:txXfrm>
    </dsp:sp>
    <dsp:sp modelId="{3A475FE7-5696-499A-94FC-C280DD5A4575}">
      <dsp:nvSpPr>
        <dsp:cNvPr id="0" name=""/>
        <dsp:cNvSpPr/>
      </dsp:nvSpPr>
      <dsp:spPr>
        <a:xfrm>
          <a:off x="7690804" y="258886"/>
          <a:ext cx="1372567" cy="549026"/>
        </a:xfrm>
        <a:prstGeom prst="chevron">
          <a:avLst/>
        </a:prstGeom>
        <a:solidFill>
          <a:schemeClr val="tx2">
            <a:lumMod val="40000"/>
            <a:lumOff val="6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latin typeface="Arial Narrow" panose="020B0606020202030204" pitchFamily="34" charset="0"/>
            </a:rPr>
            <a:t>Functional analysis</a:t>
          </a:r>
          <a:endParaRPr lang="en-US" sz="1200" kern="1200" dirty="0">
            <a:latin typeface="Arial Narrow" panose="020B0606020202030204" pitchFamily="34" charset="0"/>
          </a:endParaRPr>
        </a:p>
      </dsp:txBody>
      <dsp:txXfrm>
        <a:off x="7965317" y="258886"/>
        <a:ext cx="823541" cy="54902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FFEC7-71EE-4054-8D14-5C2760CBBFF3}" type="datetimeFigureOut">
              <a:rPr lang="en-US" smtClean="0"/>
              <a:t>19/9/18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E5B0D-90FD-4D12-905D-CA70D6E78657}" type="slidenum">
              <a:rPr lang="en-US" smtClean="0"/>
              <a:t>‹#›</a:t>
            </a:fld>
            <a:endParaRPr lang="en-US"/>
          </a:p>
        </p:txBody>
      </p:sp>
    </p:spTree>
    <p:extLst>
      <p:ext uri="{BB962C8B-B14F-4D97-AF65-F5344CB8AC3E}">
        <p14:creationId xmlns:p14="http://schemas.microsoft.com/office/powerpoint/2010/main" val="3939920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err="1" smtClean="0"/>
              <a:t>Mahata</a:t>
            </a:r>
            <a:r>
              <a:rPr lang="en-US" baseline="0" dirty="0" smtClean="0"/>
              <a:t> et al. (2014): identify subpopulation of Th2 cells that produce the steroid </a:t>
            </a:r>
            <a:r>
              <a:rPr lang="en-US" baseline="0" dirty="0" err="1" smtClean="0"/>
              <a:t>pregnenolone</a:t>
            </a:r>
            <a:r>
              <a:rPr lang="en-US" baseline="0" dirty="0" smtClean="0"/>
              <a:t> </a:t>
            </a:r>
            <a:r>
              <a:rPr lang="en-US" baseline="0" dirty="0" smtClean="0">
                <a:sym typeface="Wingdings" panose="05000000000000000000" pitchFamily="2" charset="2"/>
              </a:rPr>
              <a:t> suppresses T-cell proliferation, and thus helps maintain homeostasis</a:t>
            </a:r>
          </a:p>
          <a:p>
            <a:pPr marL="171450" indent="-171450">
              <a:buFontTx/>
              <a:buChar char="-"/>
            </a:pPr>
            <a:r>
              <a:rPr lang="en-US" baseline="0" dirty="0" err="1" smtClean="0">
                <a:sym typeface="Wingdings" panose="05000000000000000000" pitchFamily="2" charset="2"/>
              </a:rPr>
              <a:t>Shalek</a:t>
            </a:r>
            <a:r>
              <a:rPr lang="en-US" baseline="0" dirty="0" smtClean="0">
                <a:sym typeface="Wingdings" panose="05000000000000000000" pitchFamily="2" charset="2"/>
              </a:rPr>
              <a:t> et al. (2014): identify bone marrow DCs that are early responders to LPS induced inflammatory signals</a:t>
            </a:r>
            <a:endParaRPr lang="en-US" dirty="0"/>
          </a:p>
        </p:txBody>
      </p:sp>
      <p:sp>
        <p:nvSpPr>
          <p:cNvPr id="4" name="Slide Number Placeholder 3"/>
          <p:cNvSpPr>
            <a:spLocks noGrp="1"/>
          </p:cNvSpPr>
          <p:nvPr>
            <p:ph type="sldNum" sz="quarter" idx="10"/>
          </p:nvPr>
        </p:nvSpPr>
        <p:spPr/>
        <p:txBody>
          <a:bodyPr/>
          <a:lstStyle/>
          <a:p>
            <a:fld id="{5C9E5B0D-90FD-4D12-905D-CA70D6E78657}" type="slidenum">
              <a:rPr lang="en-US" smtClean="0"/>
              <a:t>4</a:t>
            </a:fld>
            <a:endParaRPr lang="en-US"/>
          </a:p>
        </p:txBody>
      </p:sp>
    </p:spTree>
    <p:extLst>
      <p:ext uri="{BB962C8B-B14F-4D97-AF65-F5344CB8AC3E}">
        <p14:creationId xmlns:p14="http://schemas.microsoft.com/office/powerpoint/2010/main" val="21296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06854F-2CC8-4588-ACA0-135A57DB9A63}" type="slidenum">
              <a:rPr lang="en-US" smtClean="0"/>
              <a:pPr/>
              <a:t>32</a:t>
            </a:fld>
            <a:endParaRPr lang="en-US"/>
          </a:p>
        </p:txBody>
      </p:sp>
    </p:spTree>
    <p:extLst>
      <p:ext uri="{BB962C8B-B14F-4D97-AF65-F5344CB8AC3E}">
        <p14:creationId xmlns:p14="http://schemas.microsoft.com/office/powerpoint/2010/main" val="1369871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06854F-2CC8-4588-ACA0-135A57DB9A63}" type="slidenum">
              <a:rPr lang="en-US" smtClean="0"/>
              <a:pPr/>
              <a:t>33</a:t>
            </a:fld>
            <a:endParaRPr lang="en-US"/>
          </a:p>
        </p:txBody>
      </p:sp>
    </p:spTree>
    <p:extLst>
      <p:ext uri="{BB962C8B-B14F-4D97-AF65-F5344CB8AC3E}">
        <p14:creationId xmlns:p14="http://schemas.microsoft.com/office/powerpoint/2010/main" val="979836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06854F-2CC8-4588-ACA0-135A57DB9A63}" type="slidenum">
              <a:rPr lang="en-US" smtClean="0"/>
              <a:pPr/>
              <a:t>34</a:t>
            </a:fld>
            <a:endParaRPr lang="en-US"/>
          </a:p>
        </p:txBody>
      </p:sp>
    </p:spTree>
    <p:extLst>
      <p:ext uri="{BB962C8B-B14F-4D97-AF65-F5344CB8AC3E}">
        <p14:creationId xmlns:p14="http://schemas.microsoft.com/office/powerpoint/2010/main" val="2120019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85" name="Shape 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03841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6644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25913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2169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19327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5482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Treutlein</a:t>
            </a:r>
            <a:r>
              <a:rPr lang="en-US" dirty="0" smtClean="0"/>
              <a:t> et al. (2014): reconstructed lineage hierarchies</a:t>
            </a:r>
            <a:r>
              <a:rPr lang="en-US" baseline="0" dirty="0" smtClean="0"/>
              <a:t> </a:t>
            </a:r>
            <a:r>
              <a:rPr lang="en-US" dirty="0" smtClean="0"/>
              <a:t>of distal lung epithelium</a:t>
            </a:r>
            <a:r>
              <a:rPr lang="en-US" baseline="0" dirty="0" smtClean="0"/>
              <a:t> </a:t>
            </a:r>
            <a:r>
              <a:rPr lang="en-US" dirty="0" smtClean="0"/>
              <a:t>from single cell data</a:t>
            </a:r>
          </a:p>
          <a:p>
            <a:pPr marL="171450" indent="-171450">
              <a:buFontTx/>
              <a:buChar char="-"/>
            </a:pPr>
            <a:r>
              <a:rPr lang="en-US" dirty="0" smtClean="0"/>
              <a:t>Cao et al. (2014): single</a:t>
            </a:r>
            <a:r>
              <a:rPr lang="en-US" baseline="0" dirty="0" smtClean="0"/>
              <a:t> cell data from whole worm </a:t>
            </a:r>
            <a:r>
              <a:rPr lang="en-US" baseline="0" dirty="0" smtClean="0">
                <a:sym typeface="Wingdings" panose="05000000000000000000" pitchFamily="2" charset="2"/>
              </a:rPr>
              <a:t> resolves to separate tissues and cell types; different neuron types were resolved, even down to neurons with copy number of 1-2</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C9E5B0D-90FD-4D12-905D-CA70D6E78657}" type="slidenum">
              <a:rPr lang="en-US" smtClean="0"/>
              <a:t>5</a:t>
            </a:fld>
            <a:endParaRPr lang="en-US"/>
          </a:p>
        </p:txBody>
      </p:sp>
    </p:spTree>
    <p:extLst>
      <p:ext uri="{BB962C8B-B14F-4D97-AF65-F5344CB8AC3E}">
        <p14:creationId xmlns:p14="http://schemas.microsoft.com/office/powerpoint/2010/main" val="115243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Tang et al. </a:t>
            </a:r>
            <a:r>
              <a:rPr lang="en-US" dirty="0" err="1" smtClean="0"/>
              <a:t>blastomeres</a:t>
            </a:r>
            <a:r>
              <a:rPr lang="en-US" baseline="0" dirty="0" smtClean="0"/>
              <a:t> were from the 4-cell stage</a:t>
            </a:r>
          </a:p>
          <a:p>
            <a:pPr marL="171450" indent="-171450">
              <a:buFontTx/>
              <a:buChar char="-"/>
            </a:pPr>
            <a:r>
              <a:rPr lang="en-US" baseline="0" dirty="0" err="1" smtClean="0"/>
              <a:t>Fluidigm</a:t>
            </a:r>
            <a:r>
              <a:rPr lang="en-US" baseline="0" dirty="0" smtClean="0"/>
              <a:t>: integrated fluidic circuit to capture cells</a:t>
            </a:r>
            <a:endParaRPr lang="en-US" dirty="0"/>
          </a:p>
        </p:txBody>
      </p:sp>
      <p:sp>
        <p:nvSpPr>
          <p:cNvPr id="4" name="Slide Number Placeholder 3"/>
          <p:cNvSpPr>
            <a:spLocks noGrp="1"/>
          </p:cNvSpPr>
          <p:nvPr>
            <p:ph type="sldNum" sz="quarter" idx="10"/>
          </p:nvPr>
        </p:nvSpPr>
        <p:spPr/>
        <p:txBody>
          <a:bodyPr/>
          <a:lstStyle/>
          <a:p>
            <a:fld id="{5C9E5B0D-90FD-4D12-905D-CA70D6E78657}" type="slidenum">
              <a:rPr lang="en-US" smtClean="0"/>
              <a:t>10</a:t>
            </a:fld>
            <a:endParaRPr lang="en-US"/>
          </a:p>
        </p:txBody>
      </p:sp>
    </p:spTree>
    <p:extLst>
      <p:ext uri="{BB962C8B-B14F-4D97-AF65-F5344CB8AC3E}">
        <p14:creationId xmlns:p14="http://schemas.microsoft.com/office/powerpoint/2010/main" val="2924374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LCM: laser capture microdissection</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C9E5B0D-90FD-4D12-905D-CA70D6E78657}" type="slidenum">
              <a:rPr lang="en-US" smtClean="0"/>
              <a:t>12</a:t>
            </a:fld>
            <a:endParaRPr lang="en-US"/>
          </a:p>
        </p:txBody>
      </p:sp>
    </p:spTree>
    <p:extLst>
      <p:ext uri="{BB962C8B-B14F-4D97-AF65-F5344CB8AC3E}">
        <p14:creationId xmlns:p14="http://schemas.microsoft.com/office/powerpoint/2010/main" val="77238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LCM: laser capture microdissection</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C9E5B0D-90FD-4D12-905D-CA70D6E78657}" type="slidenum">
              <a:rPr lang="en-US" smtClean="0"/>
              <a:t>13</a:t>
            </a:fld>
            <a:endParaRPr lang="en-US"/>
          </a:p>
        </p:txBody>
      </p:sp>
    </p:spTree>
    <p:extLst>
      <p:ext uri="{BB962C8B-B14F-4D97-AF65-F5344CB8AC3E}">
        <p14:creationId xmlns:p14="http://schemas.microsoft.com/office/powerpoint/2010/main" val="113144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LCM: laser capture microdissection</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C9E5B0D-90FD-4D12-905D-CA70D6E78657}" type="slidenum">
              <a:rPr lang="en-US" smtClean="0"/>
              <a:t>14</a:t>
            </a:fld>
            <a:endParaRPr lang="en-US"/>
          </a:p>
        </p:txBody>
      </p:sp>
    </p:spTree>
    <p:extLst>
      <p:ext uri="{BB962C8B-B14F-4D97-AF65-F5344CB8AC3E}">
        <p14:creationId xmlns:p14="http://schemas.microsoft.com/office/powerpoint/2010/main" val="1671519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LCM: laser capture microdissection</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5C9E5B0D-90FD-4D12-905D-CA70D6E78657}" type="slidenum">
              <a:rPr lang="en-US" smtClean="0"/>
              <a:t>15</a:t>
            </a:fld>
            <a:endParaRPr lang="en-US"/>
          </a:p>
        </p:txBody>
      </p:sp>
    </p:spTree>
    <p:extLst>
      <p:ext uri="{BB962C8B-B14F-4D97-AF65-F5344CB8AC3E}">
        <p14:creationId xmlns:p14="http://schemas.microsoft.com/office/powerpoint/2010/main" val="1669307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9E5B0D-90FD-4D12-905D-CA70D6E78657}" type="slidenum">
              <a:rPr lang="en-US" smtClean="0"/>
              <a:t>20</a:t>
            </a:fld>
            <a:endParaRPr lang="en-US"/>
          </a:p>
        </p:txBody>
      </p:sp>
    </p:spTree>
    <p:extLst>
      <p:ext uri="{BB962C8B-B14F-4D97-AF65-F5344CB8AC3E}">
        <p14:creationId xmlns:p14="http://schemas.microsoft.com/office/powerpoint/2010/main" val="288629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a:t>
            </a:r>
            <a:r>
              <a:rPr lang="en-US" baseline="0" dirty="0" smtClean="0"/>
              <a:t> is where biological interpretations/new insights come in!</a:t>
            </a:r>
          </a:p>
          <a:p>
            <a:pPr marL="171450" indent="-171450">
              <a:buFontTx/>
              <a:buChar char="-"/>
            </a:pPr>
            <a:r>
              <a:rPr lang="en-US" baseline="0" dirty="0" smtClean="0"/>
              <a:t>Both clustering and trajectory analyses will typically be combined with a dimensionality reduction technique</a:t>
            </a:r>
          </a:p>
          <a:p>
            <a:pPr marL="171450" indent="-171450">
              <a:buFontTx/>
              <a:buChar char="-"/>
            </a:pPr>
            <a:r>
              <a:rPr lang="en-US" baseline="0" dirty="0" smtClean="0"/>
              <a:t>Combine prior biological knowledge (e.g. markers for cell types) with the patterns observed in the groupings of single cells to draw new inferences</a:t>
            </a:r>
            <a:endParaRPr lang="en-US" dirty="0"/>
          </a:p>
        </p:txBody>
      </p:sp>
      <p:sp>
        <p:nvSpPr>
          <p:cNvPr id="4" name="Slide Number Placeholder 3"/>
          <p:cNvSpPr>
            <a:spLocks noGrp="1"/>
          </p:cNvSpPr>
          <p:nvPr>
            <p:ph type="sldNum" sz="quarter" idx="10"/>
          </p:nvPr>
        </p:nvSpPr>
        <p:spPr/>
        <p:txBody>
          <a:bodyPr/>
          <a:lstStyle/>
          <a:p>
            <a:fld id="{5C9E5B0D-90FD-4D12-905D-CA70D6E78657}" type="slidenum">
              <a:rPr lang="en-US" smtClean="0"/>
              <a:t>22</a:t>
            </a:fld>
            <a:endParaRPr lang="en-US"/>
          </a:p>
        </p:txBody>
      </p:sp>
    </p:spTree>
    <p:extLst>
      <p:ext uri="{BB962C8B-B14F-4D97-AF65-F5344CB8AC3E}">
        <p14:creationId xmlns:p14="http://schemas.microsoft.com/office/powerpoint/2010/main" val="971378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1800" cap="none"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2AF499E-CF30-4D5D-BD34-60EE744BB552}" type="datetimeFigureOut">
              <a:rPr lang="en-US" smtClean="0"/>
              <a:t>19/9/18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9B7BE-763D-4633-AAC7-F04D285FA53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006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AF499E-CF30-4D5D-BD34-60EE744BB552}" type="datetimeFigureOut">
              <a:rPr lang="en-US" smtClean="0"/>
              <a:t>19/9/18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9B7BE-763D-4633-AAC7-F04D285FA53E}" type="slidenum">
              <a:rPr lang="en-US" smtClean="0"/>
              <a:t>‹#›</a:t>
            </a:fld>
            <a:endParaRPr lang="en-US"/>
          </a:p>
        </p:txBody>
      </p:sp>
    </p:spTree>
    <p:extLst>
      <p:ext uri="{BB962C8B-B14F-4D97-AF65-F5344CB8AC3E}">
        <p14:creationId xmlns:p14="http://schemas.microsoft.com/office/powerpoint/2010/main" val="1811310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2302"/>
            <a:ext cx="1971675"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1" y="412302"/>
            <a:ext cx="5800725"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AF499E-CF30-4D5D-BD34-60EE744BB552}" type="datetimeFigureOut">
              <a:rPr lang="en-US" smtClean="0"/>
              <a:t>19/9/18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9B7BE-763D-4633-AAC7-F04D285FA53E}" type="slidenum">
              <a:rPr lang="en-US" smtClean="0"/>
              <a:t>‹#›</a:t>
            </a:fld>
            <a:endParaRPr lang="en-US"/>
          </a:p>
        </p:txBody>
      </p:sp>
    </p:spTree>
    <p:extLst>
      <p:ext uri="{BB962C8B-B14F-4D97-AF65-F5344CB8AC3E}">
        <p14:creationId xmlns:p14="http://schemas.microsoft.com/office/powerpoint/2010/main" val="248357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7"/>
            <a:ext cx="7543800" cy="1166511"/>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22959" y="1715387"/>
            <a:ext cx="7543801" cy="43344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AF499E-CF30-4D5D-BD34-60EE744BB552}" type="datetimeFigureOut">
              <a:rPr lang="en-US" smtClean="0"/>
              <a:t>19/9/18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9B7BE-763D-4633-AAC7-F04D285FA53E}" type="slidenum">
              <a:rPr lang="en-US" smtClean="0"/>
              <a:t>‹#›</a:t>
            </a:fld>
            <a:endParaRPr lang="en-US"/>
          </a:p>
        </p:txBody>
      </p:sp>
    </p:spTree>
    <p:extLst>
      <p:ext uri="{BB962C8B-B14F-4D97-AF65-F5344CB8AC3E}">
        <p14:creationId xmlns:p14="http://schemas.microsoft.com/office/powerpoint/2010/main" val="198618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822960" y="4453128"/>
            <a:ext cx="7543800" cy="1143000"/>
          </a:xfrm>
        </p:spPr>
        <p:txBody>
          <a:bodyPr lIns="91440" rIns="91440" anchor="t" anchorCtr="0">
            <a:normAutofit/>
          </a:bodyPr>
          <a:lstStyle>
            <a:lvl1pPr marL="0" indent="0">
              <a:buNone/>
              <a:defRPr sz="1800" cap="none"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D2AF499E-CF30-4D5D-BD34-60EE744BB552}" type="datetimeFigureOut">
              <a:rPr lang="en-US" smtClean="0"/>
              <a:t>19/9/18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9B7BE-763D-4633-AAC7-F04D285FA53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667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5"/>
            <a:ext cx="7543800" cy="116651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708299"/>
            <a:ext cx="3703320" cy="4160796"/>
          </a:xfrm>
        </p:spPr>
        <p:txBody>
          <a:bodyPr/>
          <a:lstStyle>
            <a:lvl1pPr marL="68580" indent="-137160">
              <a:buFont typeface="Arial" panose="020B0604020202020204" pitchFamily="34" charset="0"/>
              <a:buChar char="•"/>
              <a:defRPr/>
            </a:lvl1pPr>
            <a:lvl2pPr marL="342900">
              <a:defRPr/>
            </a:lvl2pPr>
            <a:lvl3pPr marL="514350">
              <a:defRPr/>
            </a:lvl3pPr>
            <a:lvl4pPr marL="651510">
              <a:defRPr/>
            </a:lvl4pPr>
            <a:lvl5pPr marL="78867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708301"/>
            <a:ext cx="3703320" cy="4160795"/>
          </a:xfrm>
        </p:spPr>
        <p:txBody>
          <a:bodyPr/>
          <a:lstStyle>
            <a:lvl1pPr>
              <a:defRPr sz="18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AF499E-CF30-4D5D-BD34-60EE744BB552}" type="datetimeFigureOut">
              <a:rPr lang="en-US" smtClean="0"/>
              <a:t>19/9/18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9B7BE-763D-4633-AAC7-F04D285FA53E}" type="slidenum">
              <a:rPr lang="en-US" smtClean="0"/>
              <a:t>‹#›</a:t>
            </a:fld>
            <a:endParaRPr lang="en-US"/>
          </a:p>
        </p:txBody>
      </p:sp>
    </p:spTree>
    <p:extLst>
      <p:ext uri="{BB962C8B-B14F-4D97-AF65-F5344CB8AC3E}">
        <p14:creationId xmlns:p14="http://schemas.microsoft.com/office/powerpoint/2010/main" val="2166592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14524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612144"/>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2348426"/>
            <a:ext cx="3703320" cy="3520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612144"/>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2348426"/>
            <a:ext cx="3703320" cy="35206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2AF499E-CF30-4D5D-BD34-60EE744BB552}" type="datetimeFigureOut">
              <a:rPr lang="en-US" smtClean="0"/>
              <a:t>19/9/18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B9B7BE-763D-4633-AAC7-F04D285FA53E}" type="slidenum">
              <a:rPr lang="en-US" smtClean="0"/>
              <a:t>‹#›</a:t>
            </a:fld>
            <a:endParaRPr lang="en-US"/>
          </a:p>
        </p:txBody>
      </p:sp>
    </p:spTree>
    <p:extLst>
      <p:ext uri="{BB962C8B-B14F-4D97-AF65-F5344CB8AC3E}">
        <p14:creationId xmlns:p14="http://schemas.microsoft.com/office/powerpoint/2010/main" val="1181609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2AF499E-CF30-4D5D-BD34-60EE744BB552}" type="datetimeFigureOut">
              <a:rPr lang="en-US" smtClean="0"/>
              <a:t>19/9/18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B9B7BE-763D-4633-AAC7-F04D285FA53E}" type="slidenum">
              <a:rPr lang="en-US" smtClean="0"/>
              <a:t>‹#›</a:t>
            </a:fld>
            <a:endParaRPr lang="en-US"/>
          </a:p>
        </p:txBody>
      </p:sp>
    </p:spTree>
    <p:extLst>
      <p:ext uri="{BB962C8B-B14F-4D97-AF65-F5344CB8AC3E}">
        <p14:creationId xmlns:p14="http://schemas.microsoft.com/office/powerpoint/2010/main" val="172522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2AF499E-CF30-4D5D-BD34-60EE744BB552}" type="datetimeFigureOut">
              <a:rPr lang="en-US" smtClean="0"/>
              <a:t>19/9/18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FB9B7BE-763D-4633-AAC7-F04D285FA53E}" type="slidenum">
              <a:rPr lang="en-US" smtClean="0"/>
              <a:t>‹#›</a:t>
            </a:fld>
            <a:endParaRPr lang="en-US"/>
          </a:p>
        </p:txBody>
      </p:sp>
    </p:spTree>
    <p:extLst>
      <p:ext uri="{BB962C8B-B14F-4D97-AF65-F5344CB8AC3E}">
        <p14:creationId xmlns:p14="http://schemas.microsoft.com/office/powerpoint/2010/main" val="316925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5" y="6459788"/>
            <a:ext cx="1963883" cy="365125"/>
          </a:xfrm>
        </p:spPr>
        <p:txBody>
          <a:bodyPr/>
          <a:lstStyle>
            <a:lvl1pPr algn="l">
              <a:defRPr/>
            </a:lvl1pPr>
          </a:lstStyle>
          <a:p>
            <a:fld id="{D2AF499E-CF30-4D5D-BD34-60EE744BB552}" type="datetimeFigureOut">
              <a:rPr lang="en-US" smtClean="0"/>
              <a:t>19/9/18</a:t>
            </a:fld>
            <a:endParaRPr lang="en-US"/>
          </a:p>
        </p:txBody>
      </p:sp>
      <p:sp>
        <p:nvSpPr>
          <p:cNvPr id="6" name="Footer Placeholder 5"/>
          <p:cNvSpPr>
            <a:spLocks noGrp="1"/>
          </p:cNvSpPr>
          <p:nvPr>
            <p:ph type="ftr" sz="quarter" idx="11"/>
          </p:nvPr>
        </p:nvSpPr>
        <p:spPr>
          <a:xfrm>
            <a:off x="3600450" y="6459788"/>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FB9B7BE-763D-4633-AAC7-F04D285FA53E}" type="slidenum">
              <a:rPr lang="en-US" smtClean="0"/>
              <a:t>‹#›</a:t>
            </a:fld>
            <a:endParaRPr lang="en-US"/>
          </a:p>
        </p:txBody>
      </p:sp>
    </p:spTree>
    <p:extLst>
      <p:ext uri="{BB962C8B-B14F-4D97-AF65-F5344CB8AC3E}">
        <p14:creationId xmlns:p14="http://schemas.microsoft.com/office/powerpoint/2010/main" val="388006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 y="0"/>
            <a:ext cx="9143989" cy="4915076"/>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AF499E-CF30-4D5D-BD34-60EE744BB552}" type="datetimeFigureOut">
              <a:rPr lang="en-US" smtClean="0"/>
              <a:t>19/9/18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9B7BE-763D-4633-AAC7-F04D285FA53E}" type="slidenum">
              <a:rPr lang="en-US" smtClean="0"/>
              <a:t>‹#›</a:t>
            </a:fld>
            <a:endParaRPr lang="en-US"/>
          </a:p>
        </p:txBody>
      </p:sp>
    </p:spTree>
    <p:extLst>
      <p:ext uri="{BB962C8B-B14F-4D97-AF65-F5344CB8AC3E}">
        <p14:creationId xmlns:p14="http://schemas.microsoft.com/office/powerpoint/2010/main" val="2733748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169489"/>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665767"/>
            <a:ext cx="7543801" cy="4203327"/>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2" y="6459788"/>
            <a:ext cx="1854203" cy="365125"/>
          </a:xfrm>
          <a:prstGeom prst="rect">
            <a:avLst/>
          </a:prstGeom>
        </p:spPr>
        <p:txBody>
          <a:bodyPr vert="horz" lIns="91440" tIns="45720" rIns="91440" bIns="45720" rtlCol="0" anchor="ctr"/>
          <a:lstStyle>
            <a:lvl1pPr algn="l">
              <a:defRPr sz="675">
                <a:solidFill>
                  <a:srgbClr val="FFFFFF"/>
                </a:solidFill>
              </a:defRPr>
            </a:lvl1pPr>
          </a:lstStyle>
          <a:p>
            <a:fld id="{D2AF499E-CF30-4D5D-BD34-60EE744BB552}" type="datetimeFigureOut">
              <a:rPr lang="en-US" smtClean="0"/>
              <a:t>19/9/18</a:t>
            </a:fld>
            <a:endParaRPr lang="en-US"/>
          </a:p>
        </p:txBody>
      </p:sp>
      <p:sp>
        <p:nvSpPr>
          <p:cNvPr id="5" name="Footer Placeholder 4"/>
          <p:cNvSpPr>
            <a:spLocks noGrp="1"/>
          </p:cNvSpPr>
          <p:nvPr>
            <p:ph type="ftr" sz="quarter" idx="3"/>
          </p:nvPr>
        </p:nvSpPr>
        <p:spPr>
          <a:xfrm>
            <a:off x="2764640" y="6459788"/>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6459788"/>
            <a:ext cx="984019" cy="365125"/>
          </a:xfrm>
          <a:prstGeom prst="rect">
            <a:avLst/>
          </a:prstGeom>
        </p:spPr>
        <p:txBody>
          <a:bodyPr vert="horz" lIns="91440" tIns="45720" rIns="91440" bIns="45720" rtlCol="0" anchor="ctr"/>
          <a:lstStyle>
            <a:lvl1pPr algn="r">
              <a:defRPr sz="788">
                <a:solidFill>
                  <a:srgbClr val="FFFFFF"/>
                </a:solidFill>
              </a:defRPr>
            </a:lvl1pPr>
          </a:lstStyle>
          <a:p>
            <a:fld id="{5FB9B7BE-763D-4633-AAC7-F04D285FA53E}" type="slidenum">
              <a:rPr lang="en-US" smtClean="0"/>
              <a:t>‹#›</a:t>
            </a:fld>
            <a:endParaRPr lang="en-US"/>
          </a:p>
        </p:txBody>
      </p:sp>
      <p:cxnSp>
        <p:nvCxnSpPr>
          <p:cNvPr id="10" name="Straight Connector 9"/>
          <p:cNvCxnSpPr/>
          <p:nvPr/>
        </p:nvCxnSpPr>
        <p:spPr>
          <a:xfrm>
            <a:off x="856100" y="145609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4558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257175" indent="-257175" algn="l" defTabSz="685800" rtl="0" eaLnBrk="1" latinLnBrk="0" hangingPunct="1">
        <a:lnSpc>
          <a:spcPct val="90000"/>
        </a:lnSpc>
        <a:spcBef>
          <a:spcPts val="900"/>
        </a:spcBef>
        <a:spcAft>
          <a:spcPts val="150"/>
        </a:spcAft>
        <a:buClr>
          <a:schemeClr val="accent1"/>
        </a:buClr>
        <a:buSzPct val="100000"/>
        <a:buFont typeface="Arial" panose="020B0604020202020204" pitchFamily="34" charset="0"/>
        <a:buChar char="•"/>
        <a:defRPr sz="1800" kern="1200">
          <a:solidFill>
            <a:schemeClr val="tx1">
              <a:lumMod val="75000"/>
              <a:lumOff val="25000"/>
            </a:schemeClr>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2pPr>
      <a:lvl3pPr marL="514350"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788670"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ature.com/articles/nmeth.1315" TargetMode="External"/><Relationship Id="rId4" Type="http://schemas.openxmlformats.org/officeDocument/2006/relationships/hyperlink" Target="https://www.sciencedirect.com/science/article/pii/S2211124712002288?via=ihub" TargetMode="External"/><Relationship Id="rId5" Type="http://schemas.openxmlformats.org/officeDocument/2006/relationships/hyperlink" Target="https://www.fluidigm.com/products/c1-system" TargetMode="External"/><Relationship Id="rId6" Type="http://schemas.openxmlformats.org/officeDocument/2006/relationships/hyperlink" Target="https://www.ncbi.nlm.nih.gov/pmc/articles/PMC4412462/" TargetMode="External"/><Relationship Id="rId7" Type="http://schemas.openxmlformats.org/officeDocument/2006/relationships/hyperlink" Target="http://www.cell.com/cell/fulltext/S0092-8674(15)00500-0" TargetMode="External"/><Relationship Id="rId8" Type="http://schemas.openxmlformats.org/officeDocument/2006/relationships/hyperlink" Target="http://www.cell.com/cell/fulltext/S0092-8674(15)00549-8" TargetMode="External"/><Relationship Id="rId9" Type="http://schemas.openxmlformats.org/officeDocument/2006/relationships/hyperlink" Target="https://www.10xgenomics.com/technology/" TargetMode="External"/><Relationship Id="rId10" Type="http://schemas.openxmlformats.org/officeDocument/2006/relationships/hyperlink" Target="http://science.sciencemag.org/content/357/6352/661.full" TargetMode="External"/><Relationship Id="rId11"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2.png"/><Relationship Id="rId1" Type="http://schemas.openxmlformats.org/officeDocument/2006/relationships/video" Target="NULL" TargetMode="External"/><Relationship Id="rId2" Type="http://schemas.microsoft.com/office/2007/relationships/media" Target="../media/media1.mp4"/></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hyperlink" Target="http://www.nature.com/nmeth/journal/v11/n2/full/nmeth.2772.html" TargetMode="Externa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diagramData" Target="../diagrams/data6.xml"/><Relationship Id="rId6" Type="http://schemas.openxmlformats.org/officeDocument/2006/relationships/diagramLayout" Target="../diagrams/layout6.xml"/><Relationship Id="rId7" Type="http://schemas.openxmlformats.org/officeDocument/2006/relationships/diagramQuickStyle" Target="../diagrams/quickStyle6.xml"/><Relationship Id="rId8" Type="http://schemas.openxmlformats.org/officeDocument/2006/relationships/diagramColors" Target="../diagrams/colors6.xml"/><Relationship Id="rId9" Type="http://schemas.microsoft.com/office/2007/relationships/diagramDrawing" Target="../diagrams/drawing6.xml"/><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chart" Target="../charts/chart1.xml"/><Relationship Id="rId9" Type="http://schemas.openxmlformats.org/officeDocument/2006/relationships/chart" Target="../charts/chart2.xml"/><Relationship Id="rId10" Type="http://schemas.openxmlformats.org/officeDocument/2006/relationships/chart" Target="../charts/chart3.xml"/><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hyperlink" Target="https://www.sciencedirect.com/science/article/pii/S2211124714002988?via=ihub" TargetMode="External"/><Relationship Id="rId4" Type="http://schemas.openxmlformats.org/officeDocument/2006/relationships/hyperlink" Target="https://www.nature.com/articles/nature13437" TargetMode="External"/><Relationship Id="rId5" Type="http://schemas.openxmlformats.org/officeDocument/2006/relationships/image" Target="../media/image2.jpe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1" Type="http://schemas.openxmlformats.org/officeDocument/2006/relationships/slideLayout" Target="../slideLayouts/slideLayout6.xml"/><Relationship Id="rId2" Type="http://schemas.openxmlformats.org/officeDocument/2006/relationships/diagramData" Target="../diagrams/data15.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diagramData" Target="../diagrams/data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hyperlink" Target="https://www.sciencedirect.com/science/article/pii/S2211124714002988?via=ihub" TargetMode="External"/><Relationship Id="rId4" Type="http://schemas.openxmlformats.org/officeDocument/2006/relationships/hyperlink" Target="https://www.nature.com/articles/nature13437" TargetMode="External"/><Relationship Id="rId5" Type="http://schemas.openxmlformats.org/officeDocument/2006/relationships/hyperlink" Target="https://www.nature.com/articles/nature13173" TargetMode="External"/><Relationship Id="rId6" Type="http://schemas.openxmlformats.org/officeDocument/2006/relationships/hyperlink" Target="http://science.sciencemag.org/content/357/6352/661.full" TargetMode="External"/><Relationship Id="rId7" Type="http://schemas.openxmlformats.org/officeDocument/2006/relationships/hyperlink" Target="https://www.nature.com/articles/ni.3247" TargetMode="External"/><Relationship Id="rId8" Type="http://schemas.openxmlformats.org/officeDocument/2006/relationships/image" Target="../media/image2.jpe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seandavi/awesome-single-cell" TargetMode="External"/><Relationship Id="rId4" Type="http://schemas.openxmlformats.org/officeDocument/2006/relationships/hyperlink" Target="https://genomemedicine.biomedcentral.com/articles/10.1186/s13073-017-0467-4" TargetMode="External"/><Relationship Id="rId5" Type="http://schemas.openxmlformats.org/officeDocument/2006/relationships/hyperlink" Target="http://mcb112.org/w06/w06-lecture.html" TargetMode="External"/><Relationship Id="rId6" Type="http://schemas.openxmlformats.org/officeDocument/2006/relationships/hyperlink" Target="http://bioconductor.org/help/workflows/simpleSingleCell/" TargetMode="External"/><Relationship Id="rId1" Type="http://schemas.openxmlformats.org/officeDocument/2006/relationships/slideLayout" Target="../slideLayouts/slideLayout2.xml"/><Relationship Id="rId2" Type="http://schemas.openxmlformats.org/officeDocument/2006/relationships/hyperlink" Target="https://hemberg-lab.github.io/scRNA.seq.course/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Single cell genomics!</a:t>
            </a:r>
            <a:endParaRPr lang="en-US" dirty="0"/>
          </a:p>
        </p:txBody>
      </p:sp>
      <p:sp>
        <p:nvSpPr>
          <p:cNvPr id="3" name="Subtitle 2"/>
          <p:cNvSpPr>
            <a:spLocks noGrp="1"/>
          </p:cNvSpPr>
          <p:nvPr>
            <p:ph type="subTitle" idx="1"/>
          </p:nvPr>
        </p:nvSpPr>
        <p:spPr/>
        <p:txBody>
          <a:bodyPr/>
          <a:lstStyle/>
          <a:p>
            <a:r>
              <a:rPr lang="en-US" dirty="0" smtClean="0"/>
              <a:t>Cedric Notredame, adapted from </a:t>
            </a:r>
            <a:r>
              <a:rPr lang="en-US" smtClean="0"/>
              <a:t>Serena Liu</a:t>
            </a:r>
            <a:endParaRPr lang="en-US" dirty="0"/>
          </a:p>
        </p:txBody>
      </p:sp>
    </p:spTree>
    <p:extLst>
      <p:ext uri="{BB962C8B-B14F-4D97-AF65-F5344CB8AC3E}">
        <p14:creationId xmlns:p14="http://schemas.microsoft.com/office/powerpoint/2010/main" val="286775938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history of single cell RNA-</a:t>
            </a:r>
            <a:r>
              <a:rPr lang="en-US" dirty="0" err="1" smtClean="0"/>
              <a:t>seq</a:t>
            </a:r>
            <a:endParaRPr lang="en-US" dirty="0"/>
          </a:p>
        </p:txBody>
      </p:sp>
      <p:sp>
        <p:nvSpPr>
          <p:cNvPr id="3" name="Content Placeholder 2"/>
          <p:cNvSpPr>
            <a:spLocks noGrp="1"/>
          </p:cNvSpPr>
          <p:nvPr>
            <p:ph idx="1"/>
          </p:nvPr>
        </p:nvSpPr>
        <p:spPr>
          <a:xfrm>
            <a:off x="822959" y="1715387"/>
            <a:ext cx="4901566" cy="4590163"/>
          </a:xfrm>
        </p:spPr>
        <p:txBody>
          <a:bodyPr>
            <a:normAutofit lnSpcReduction="10000"/>
          </a:bodyPr>
          <a:lstStyle/>
          <a:p>
            <a:r>
              <a:rPr lang="en-US" dirty="0" smtClean="0"/>
              <a:t>2009: </a:t>
            </a:r>
            <a:r>
              <a:rPr lang="en-US" dirty="0" smtClean="0">
                <a:hlinkClick r:id="rId3"/>
              </a:rPr>
              <a:t>Tang </a:t>
            </a:r>
            <a:r>
              <a:rPr lang="en-US" i="1" dirty="0" smtClean="0">
                <a:hlinkClick r:id="rId3"/>
              </a:rPr>
              <a:t>et al.</a:t>
            </a:r>
            <a:r>
              <a:rPr lang="en-US" dirty="0" smtClean="0"/>
              <a:t> collect RNA-</a:t>
            </a:r>
            <a:r>
              <a:rPr lang="en-US" dirty="0" err="1" smtClean="0"/>
              <a:t>seq</a:t>
            </a:r>
            <a:r>
              <a:rPr lang="en-US" dirty="0" smtClean="0"/>
              <a:t> data from manually isolated single mouse </a:t>
            </a:r>
            <a:r>
              <a:rPr lang="en-US" dirty="0" err="1" smtClean="0"/>
              <a:t>blastomeres</a:t>
            </a:r>
            <a:endParaRPr lang="en-US" dirty="0" smtClean="0"/>
          </a:p>
          <a:p>
            <a:r>
              <a:rPr lang="en-US" dirty="0" smtClean="0"/>
              <a:t>2012: </a:t>
            </a:r>
            <a:r>
              <a:rPr lang="en-US" dirty="0" err="1" smtClean="0">
                <a:hlinkClick r:id="rId4"/>
              </a:rPr>
              <a:t>Hashimshony</a:t>
            </a:r>
            <a:r>
              <a:rPr lang="en-US" dirty="0" smtClean="0">
                <a:hlinkClick r:id="rId4"/>
              </a:rPr>
              <a:t> </a:t>
            </a:r>
            <a:r>
              <a:rPr lang="en-US" i="1" dirty="0" smtClean="0">
                <a:hlinkClick r:id="rId4"/>
              </a:rPr>
              <a:t>et al</a:t>
            </a:r>
            <a:r>
              <a:rPr lang="en-US" dirty="0" smtClean="0">
                <a:hlinkClick r:id="rId4"/>
              </a:rPr>
              <a:t>.</a:t>
            </a:r>
            <a:r>
              <a:rPr lang="en-US" dirty="0" smtClean="0"/>
              <a:t> CEL-</a:t>
            </a:r>
            <a:r>
              <a:rPr lang="en-US" dirty="0" err="1" smtClean="0"/>
              <a:t>seq</a:t>
            </a:r>
            <a:r>
              <a:rPr lang="en-US" dirty="0" smtClean="0"/>
              <a:t> incorporates multiplexed linear amplification to increase sensitivity</a:t>
            </a:r>
          </a:p>
          <a:p>
            <a:r>
              <a:rPr lang="en-US" dirty="0" smtClean="0"/>
              <a:t>2012: </a:t>
            </a:r>
            <a:r>
              <a:rPr lang="en-US" dirty="0" err="1" smtClean="0">
                <a:hlinkClick r:id="rId5"/>
              </a:rPr>
              <a:t>Fluidigm</a:t>
            </a:r>
            <a:r>
              <a:rPr lang="en-US" dirty="0" smtClean="0">
                <a:hlinkClick r:id="rId5"/>
              </a:rPr>
              <a:t> C1</a:t>
            </a:r>
            <a:r>
              <a:rPr lang="en-US" dirty="0" smtClean="0"/>
              <a:t> introduces a commercial platform for single cell RNA-</a:t>
            </a:r>
            <a:r>
              <a:rPr lang="en-US" dirty="0" err="1" smtClean="0"/>
              <a:t>seq</a:t>
            </a:r>
            <a:endParaRPr lang="en-US" dirty="0" smtClean="0"/>
          </a:p>
          <a:p>
            <a:r>
              <a:rPr lang="en-US" dirty="0" smtClean="0"/>
              <a:t>2014: </a:t>
            </a:r>
            <a:r>
              <a:rPr lang="en-US" dirty="0" err="1" smtClean="0">
                <a:hlinkClick r:id="rId6"/>
              </a:rPr>
              <a:t>Jaitin</a:t>
            </a:r>
            <a:r>
              <a:rPr lang="en-US" dirty="0" smtClean="0">
                <a:hlinkClick r:id="rId6"/>
              </a:rPr>
              <a:t> </a:t>
            </a:r>
            <a:r>
              <a:rPr lang="en-US" i="1" dirty="0" smtClean="0">
                <a:hlinkClick r:id="rId6"/>
              </a:rPr>
              <a:t>et al.</a:t>
            </a:r>
            <a:r>
              <a:rPr lang="en-US" dirty="0" smtClean="0"/>
              <a:t> use FACS and automated processing to increase throughput and reproducibility</a:t>
            </a:r>
          </a:p>
          <a:p>
            <a:r>
              <a:rPr lang="en-US" dirty="0" smtClean="0"/>
              <a:t>2015: </a:t>
            </a:r>
            <a:r>
              <a:rPr lang="en-US" dirty="0" smtClean="0">
                <a:hlinkClick r:id="rId7"/>
              </a:rPr>
              <a:t>Klein</a:t>
            </a:r>
            <a:r>
              <a:rPr lang="en-US" i="1" dirty="0" smtClean="0">
                <a:hlinkClick r:id="rId7"/>
              </a:rPr>
              <a:t> et al.</a:t>
            </a:r>
            <a:r>
              <a:rPr lang="en-US" dirty="0" smtClean="0"/>
              <a:t> (</a:t>
            </a:r>
            <a:r>
              <a:rPr lang="en-US" dirty="0" err="1" smtClean="0"/>
              <a:t>inDrop</a:t>
            </a:r>
            <a:r>
              <a:rPr lang="en-US" dirty="0" smtClean="0"/>
              <a:t>) and </a:t>
            </a:r>
            <a:r>
              <a:rPr lang="en-US" dirty="0" err="1" smtClean="0">
                <a:hlinkClick r:id="rId8"/>
              </a:rPr>
              <a:t>Macosko</a:t>
            </a:r>
            <a:r>
              <a:rPr lang="en-US" dirty="0" smtClean="0">
                <a:hlinkClick r:id="rId8"/>
              </a:rPr>
              <a:t> </a:t>
            </a:r>
            <a:r>
              <a:rPr lang="en-US" i="1" dirty="0" smtClean="0">
                <a:hlinkClick r:id="rId8"/>
              </a:rPr>
              <a:t>et al.</a:t>
            </a:r>
            <a:r>
              <a:rPr lang="en-US" dirty="0" smtClean="0"/>
              <a:t> (Drop-</a:t>
            </a:r>
            <a:r>
              <a:rPr lang="en-US" dirty="0" err="1" smtClean="0"/>
              <a:t>seq</a:t>
            </a:r>
            <a:r>
              <a:rPr lang="en-US" dirty="0" smtClean="0"/>
              <a:t>) isolate single cells in droplets</a:t>
            </a:r>
          </a:p>
          <a:p>
            <a:r>
              <a:rPr lang="en-US" dirty="0" smtClean="0"/>
              <a:t>2016: </a:t>
            </a:r>
            <a:r>
              <a:rPr lang="en-US" dirty="0" smtClean="0">
                <a:hlinkClick r:id="rId9"/>
              </a:rPr>
              <a:t>10x Chromium</a:t>
            </a:r>
            <a:r>
              <a:rPr lang="en-US" dirty="0" smtClean="0"/>
              <a:t> platform for droplet-based single-cell RNA-</a:t>
            </a:r>
            <a:r>
              <a:rPr lang="en-US" dirty="0" err="1" smtClean="0"/>
              <a:t>seq</a:t>
            </a:r>
            <a:endParaRPr lang="en-US" dirty="0" smtClean="0"/>
          </a:p>
          <a:p>
            <a:r>
              <a:rPr lang="en-US" dirty="0" smtClean="0"/>
              <a:t>2017: </a:t>
            </a:r>
            <a:r>
              <a:rPr lang="en-US" dirty="0" smtClean="0">
                <a:hlinkClick r:id="rId10"/>
              </a:rPr>
              <a:t>Cao </a:t>
            </a:r>
            <a:r>
              <a:rPr lang="en-US" i="1" dirty="0" smtClean="0">
                <a:hlinkClick r:id="rId10"/>
              </a:rPr>
              <a:t>et al.</a:t>
            </a:r>
            <a:r>
              <a:rPr lang="en-US" i="1" dirty="0" smtClean="0"/>
              <a:t> </a:t>
            </a:r>
            <a:r>
              <a:rPr lang="en-US" dirty="0" smtClean="0"/>
              <a:t>(</a:t>
            </a:r>
            <a:r>
              <a:rPr lang="en-US" dirty="0" err="1" smtClean="0"/>
              <a:t>sciRNA-seq</a:t>
            </a:r>
            <a:r>
              <a:rPr lang="en-US" dirty="0" smtClean="0"/>
              <a:t>) combinatorial indexing to virtually compartmentalize single cells</a:t>
            </a:r>
          </a:p>
        </p:txBody>
      </p:sp>
      <p:pic>
        <p:nvPicPr>
          <p:cNvPr id="1026" name="Picture 2" descr="Fig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84850" y="1715387"/>
            <a:ext cx="3092052"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81726" y="5830187"/>
            <a:ext cx="2324100" cy="338554"/>
          </a:xfrm>
          <a:prstGeom prst="rect">
            <a:avLst/>
          </a:prstGeom>
          <a:noFill/>
        </p:spPr>
        <p:txBody>
          <a:bodyPr wrap="square" rtlCol="0">
            <a:spAutoFit/>
          </a:bodyPr>
          <a:lstStyle/>
          <a:p>
            <a:r>
              <a:rPr lang="en-US" sz="1600" dirty="0" smtClean="0"/>
              <a:t>Tang </a:t>
            </a:r>
            <a:r>
              <a:rPr lang="en-US" sz="1600" i="1" dirty="0" smtClean="0"/>
              <a:t>et al.</a:t>
            </a:r>
            <a:r>
              <a:rPr lang="en-US" sz="1600" dirty="0" smtClean="0"/>
              <a:t> (2009) </a:t>
            </a:r>
            <a:endParaRPr lang="en-US" sz="1600" dirty="0"/>
          </a:p>
        </p:txBody>
      </p:sp>
    </p:spTree>
    <p:extLst>
      <p:ext uri="{BB962C8B-B14F-4D97-AF65-F5344CB8AC3E}">
        <p14:creationId xmlns:p14="http://schemas.microsoft.com/office/powerpoint/2010/main" val="4187050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single cell experimental workflow</a:t>
            </a:r>
            <a:endParaRPr lang="en-US" dirty="0"/>
          </a:p>
        </p:txBody>
      </p:sp>
      <p:pic>
        <p:nvPicPr>
          <p:cNvPr id="4098" name="Picture 2" descr="Image result for single cell rna seq workflo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4519" y="1519793"/>
            <a:ext cx="6720681" cy="47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5147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single cells isolated?</a:t>
            </a:r>
            <a:endParaRPr lang="en-US" dirty="0"/>
          </a:p>
        </p:txBody>
      </p:sp>
      <p:pic>
        <p:nvPicPr>
          <p:cNvPr id="3074" name="Picture 2" descr="Image result for single cell manual isolation"/>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236381" y="1527298"/>
            <a:ext cx="6716958" cy="4754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346833"/>
            <a:ext cx="8820150" cy="338554"/>
          </a:xfrm>
          <a:prstGeom prst="rect">
            <a:avLst/>
          </a:prstGeom>
          <a:noFill/>
        </p:spPr>
        <p:txBody>
          <a:bodyPr wrap="square" rtlCol="0">
            <a:spAutoFit/>
          </a:bodyPr>
          <a:lstStyle/>
          <a:p>
            <a:r>
              <a:rPr lang="en-US" sz="1600" dirty="0" smtClean="0">
                <a:solidFill>
                  <a:schemeClr val="bg1"/>
                </a:solidFill>
              </a:rPr>
              <a:t>Gross </a:t>
            </a:r>
            <a:r>
              <a:rPr lang="en-US" sz="1600" i="1" dirty="0" smtClean="0">
                <a:solidFill>
                  <a:schemeClr val="bg1"/>
                </a:solidFill>
              </a:rPr>
              <a:t>et al.</a:t>
            </a:r>
            <a:r>
              <a:rPr lang="en-US" sz="1600" dirty="0" smtClean="0">
                <a:solidFill>
                  <a:schemeClr val="bg1"/>
                </a:solidFill>
              </a:rPr>
              <a:t> (2015). Technologies for Single-Cell Isolation. </a:t>
            </a:r>
            <a:r>
              <a:rPr lang="en-US" sz="1600" i="1" dirty="0" smtClean="0">
                <a:solidFill>
                  <a:schemeClr val="bg1"/>
                </a:solidFill>
              </a:rPr>
              <a:t>Int. J. Mol. Sci. 16</a:t>
            </a:r>
            <a:r>
              <a:rPr lang="en-US" sz="1600" dirty="0" smtClean="0">
                <a:solidFill>
                  <a:schemeClr val="bg1"/>
                </a:solidFill>
              </a:rPr>
              <a:t>(8) 16897-919.</a:t>
            </a:r>
            <a:endParaRPr lang="en-US" sz="1600" dirty="0">
              <a:solidFill>
                <a:schemeClr val="bg1"/>
              </a:solidFill>
            </a:endParaRPr>
          </a:p>
        </p:txBody>
      </p:sp>
    </p:spTree>
    <p:extLst>
      <p:ext uri="{BB962C8B-B14F-4D97-AF65-F5344CB8AC3E}">
        <p14:creationId xmlns:p14="http://schemas.microsoft.com/office/powerpoint/2010/main" val="29927197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single cells isolated?</a:t>
            </a:r>
            <a:endParaRPr lang="en-US" dirty="0"/>
          </a:p>
        </p:txBody>
      </p:sp>
      <p:sp>
        <p:nvSpPr>
          <p:cNvPr id="4" name="TextBox 3"/>
          <p:cNvSpPr txBox="1"/>
          <p:nvPr/>
        </p:nvSpPr>
        <p:spPr>
          <a:xfrm>
            <a:off x="0" y="6324600"/>
            <a:ext cx="8629650" cy="584775"/>
          </a:xfrm>
          <a:prstGeom prst="rect">
            <a:avLst/>
          </a:prstGeom>
          <a:noFill/>
        </p:spPr>
        <p:txBody>
          <a:bodyPr wrap="square" rtlCol="0">
            <a:spAutoFit/>
          </a:bodyPr>
          <a:lstStyle/>
          <a:p>
            <a:r>
              <a:rPr lang="en-US" sz="1600" dirty="0" smtClean="0">
                <a:solidFill>
                  <a:schemeClr val="bg1"/>
                </a:solidFill>
              </a:rPr>
              <a:t>Cao </a:t>
            </a:r>
            <a:r>
              <a:rPr lang="en-US" sz="1600" i="1" dirty="0" smtClean="0">
                <a:solidFill>
                  <a:schemeClr val="bg1"/>
                </a:solidFill>
              </a:rPr>
              <a:t>et al.</a:t>
            </a:r>
            <a:r>
              <a:rPr lang="en-US" sz="1600" dirty="0" smtClean="0">
                <a:solidFill>
                  <a:schemeClr val="bg1"/>
                </a:solidFill>
              </a:rPr>
              <a:t> (2017). Comprehensive single-cell transcriptional profiling of a multicellular organism. </a:t>
            </a:r>
            <a:r>
              <a:rPr lang="en-US" sz="1600" i="1" dirty="0" smtClean="0">
                <a:solidFill>
                  <a:schemeClr val="bg1"/>
                </a:solidFill>
              </a:rPr>
              <a:t>Science 357</a:t>
            </a:r>
            <a:r>
              <a:rPr lang="en-US" sz="1600" dirty="0" smtClean="0">
                <a:solidFill>
                  <a:schemeClr val="bg1"/>
                </a:solidFill>
              </a:rPr>
              <a:t>(6352) 661-67.</a:t>
            </a:r>
            <a:endParaRPr lang="en-US" sz="1600" dirty="0">
              <a:solidFill>
                <a:schemeClr val="bg1"/>
              </a:solidFill>
            </a:endParaRPr>
          </a:p>
        </p:txBody>
      </p:sp>
      <p:pic>
        <p:nvPicPr>
          <p:cNvPr id="6146" name="Picture 2" descr="https://d2ufo47lrtsv5s.cloudfront.net/content/sci/357/6352/661/F1.large.jpg?width=800&amp;height=600&amp;carousel=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5042"/>
          <a:stretch/>
        </p:blipFill>
        <p:spPr bwMode="auto">
          <a:xfrm>
            <a:off x="237744" y="2472943"/>
            <a:ext cx="8714232" cy="185886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7744" y="2400300"/>
            <a:ext cx="266700" cy="3333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381522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single cells isolated?</a:t>
            </a:r>
            <a:endParaRPr lang="en-US" dirty="0"/>
          </a:p>
        </p:txBody>
      </p:sp>
      <p:sp>
        <p:nvSpPr>
          <p:cNvPr id="4" name="TextBox 3"/>
          <p:cNvSpPr txBox="1"/>
          <p:nvPr/>
        </p:nvSpPr>
        <p:spPr>
          <a:xfrm>
            <a:off x="0" y="6324600"/>
            <a:ext cx="8820150" cy="584775"/>
          </a:xfrm>
          <a:prstGeom prst="rect">
            <a:avLst/>
          </a:prstGeom>
          <a:noFill/>
        </p:spPr>
        <p:txBody>
          <a:bodyPr wrap="square" rtlCol="0">
            <a:spAutoFit/>
          </a:bodyPr>
          <a:lstStyle/>
          <a:p>
            <a:r>
              <a:rPr lang="en-US" sz="1600" dirty="0" smtClean="0">
                <a:solidFill>
                  <a:schemeClr val="bg1"/>
                </a:solidFill>
              </a:rPr>
              <a:t>Klein </a:t>
            </a:r>
            <a:r>
              <a:rPr lang="en-US" sz="1600" i="1" dirty="0" smtClean="0">
                <a:solidFill>
                  <a:schemeClr val="bg1"/>
                </a:solidFill>
              </a:rPr>
              <a:t>et al.</a:t>
            </a:r>
            <a:r>
              <a:rPr lang="en-US" sz="1600" dirty="0" smtClean="0">
                <a:solidFill>
                  <a:schemeClr val="bg1"/>
                </a:solidFill>
              </a:rPr>
              <a:t> (2015). Droplet Barcoding for Single-Cell Transcriptomics Applied to Embryonic Stem Cells. </a:t>
            </a:r>
            <a:r>
              <a:rPr lang="en-US" sz="1600" i="1" dirty="0" smtClean="0">
                <a:solidFill>
                  <a:schemeClr val="bg1"/>
                </a:solidFill>
              </a:rPr>
              <a:t>Cell 161</a:t>
            </a:r>
            <a:r>
              <a:rPr lang="en-US" sz="1600" dirty="0" smtClean="0">
                <a:solidFill>
                  <a:schemeClr val="bg1"/>
                </a:solidFill>
              </a:rPr>
              <a:t>(5) 1187-201.</a:t>
            </a:r>
            <a:endParaRPr lang="en-US" sz="1600" dirty="0">
              <a:solidFill>
                <a:schemeClr val="bg1"/>
              </a:solidFill>
            </a:endParaRPr>
          </a:p>
        </p:txBody>
      </p:sp>
      <p:pic>
        <p:nvPicPr>
          <p:cNvPr id="5122" name="Picture 2" descr="Large image of Fig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8331" y="2200977"/>
            <a:ext cx="8710187" cy="292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8695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single cells isolated?</a:t>
            </a:r>
            <a:endParaRPr lang="en-US" dirty="0"/>
          </a:p>
        </p:txBody>
      </p:sp>
      <p:sp>
        <p:nvSpPr>
          <p:cNvPr id="4" name="TextBox 3"/>
          <p:cNvSpPr txBox="1"/>
          <p:nvPr/>
        </p:nvSpPr>
        <p:spPr>
          <a:xfrm>
            <a:off x="0" y="6324600"/>
            <a:ext cx="8820150" cy="338554"/>
          </a:xfrm>
          <a:prstGeom prst="rect">
            <a:avLst/>
          </a:prstGeom>
          <a:noFill/>
        </p:spPr>
        <p:txBody>
          <a:bodyPr wrap="square" rtlCol="0">
            <a:spAutoFit/>
          </a:bodyPr>
          <a:lstStyle/>
          <a:p>
            <a:r>
              <a:rPr lang="en-US" sz="1600" dirty="0">
                <a:solidFill>
                  <a:schemeClr val="bg1"/>
                </a:solidFill>
              </a:rPr>
              <a:t>10x Genomics, https://www.10xgenomics.com/solutions/single-cell/</a:t>
            </a:r>
          </a:p>
        </p:txBody>
      </p:sp>
      <p:pic>
        <p:nvPicPr>
          <p:cNvPr id="5" name="Chromium_Single_Cell_How_It_Works_HD">
            <a:hlinkClick r:id="" action="ppaction://media"/>
          </p:cNvPr>
          <p:cNvPicPr>
            <a:picLocks noChangeAspect="1"/>
          </p:cNvPicPr>
          <p:nvPr>
            <a:videoFile r:link="rId1"/>
            <p:extLst>
              <p:ext uri="{DAA4B4D4-6D71-4841-9C94-3DE7FCFB9230}">
                <p14:media xmlns:p14="http://schemas.microsoft.com/office/powerpoint/2010/main" r:embed="rId2">
                  <p14:trim st="31000"/>
                </p14:media>
              </p:ext>
            </p:extLst>
          </p:nvPr>
        </p:nvPicPr>
        <p:blipFill>
          <a:blip r:embed="rId5"/>
          <a:stretch>
            <a:fillRect/>
          </a:stretch>
        </p:blipFill>
        <p:spPr>
          <a:xfrm>
            <a:off x="449580" y="1557139"/>
            <a:ext cx="8290560" cy="4663440"/>
          </a:xfrm>
          <a:prstGeom prst="rect">
            <a:avLst/>
          </a:prstGeom>
        </p:spPr>
      </p:pic>
    </p:spTree>
    <p:extLst>
      <p:ext uri="{BB962C8B-B14F-4D97-AF65-F5344CB8AC3E}">
        <p14:creationId xmlns:p14="http://schemas.microsoft.com/office/powerpoint/2010/main" val="214392120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single cell methodologies</a:t>
            </a:r>
            <a:endParaRPr lang="en-US" dirty="0"/>
          </a:p>
        </p:txBody>
      </p:sp>
      <p:pic>
        <p:nvPicPr>
          <p:cNvPr id="2050" name="Picture 2" descr="Image result for single cell rna se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302" y="1846172"/>
            <a:ext cx="8606076" cy="4206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6346833"/>
            <a:ext cx="8820150" cy="338554"/>
          </a:xfrm>
          <a:prstGeom prst="rect">
            <a:avLst/>
          </a:prstGeom>
          <a:noFill/>
        </p:spPr>
        <p:txBody>
          <a:bodyPr wrap="square" rtlCol="0">
            <a:spAutoFit/>
          </a:bodyPr>
          <a:lstStyle/>
          <a:p>
            <a:r>
              <a:rPr lang="en-US" sz="1600" dirty="0" err="1" smtClean="0">
                <a:solidFill>
                  <a:schemeClr val="bg1"/>
                </a:solidFill>
              </a:rPr>
              <a:t>Svensson</a:t>
            </a:r>
            <a:r>
              <a:rPr lang="en-US" sz="1600" dirty="0" smtClean="0">
                <a:solidFill>
                  <a:schemeClr val="bg1"/>
                </a:solidFill>
              </a:rPr>
              <a:t> </a:t>
            </a:r>
            <a:r>
              <a:rPr lang="en-US" sz="1600" i="1" dirty="0" smtClean="0">
                <a:solidFill>
                  <a:schemeClr val="bg1"/>
                </a:solidFill>
              </a:rPr>
              <a:t>et al.</a:t>
            </a:r>
            <a:r>
              <a:rPr lang="en-US" sz="1600" dirty="0" smtClean="0">
                <a:solidFill>
                  <a:schemeClr val="bg1"/>
                </a:solidFill>
              </a:rPr>
              <a:t> (2017). Exponential scaling of single-cell RNA-</a:t>
            </a:r>
            <a:r>
              <a:rPr lang="en-US" sz="1600" dirty="0" err="1" smtClean="0">
                <a:solidFill>
                  <a:schemeClr val="bg1"/>
                </a:solidFill>
              </a:rPr>
              <a:t>seq</a:t>
            </a:r>
            <a:r>
              <a:rPr lang="en-US" sz="1600" dirty="0" smtClean="0">
                <a:solidFill>
                  <a:schemeClr val="bg1"/>
                </a:solidFill>
              </a:rPr>
              <a:t> in the last decade. arXiv:1704.01379v2</a:t>
            </a:r>
            <a:endParaRPr lang="en-US" sz="1600" dirty="0">
              <a:solidFill>
                <a:schemeClr val="bg1"/>
              </a:solidFill>
            </a:endParaRPr>
          </a:p>
        </p:txBody>
      </p:sp>
    </p:spTree>
    <p:extLst>
      <p:ext uri="{BB962C8B-B14F-4D97-AF65-F5344CB8AC3E}">
        <p14:creationId xmlns:p14="http://schemas.microsoft.com/office/powerpoint/2010/main" val="23772097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platform to use?</a:t>
            </a:r>
            <a:endParaRPr lang="en-US" dirty="0"/>
          </a:p>
        </p:txBody>
      </p:sp>
      <p:sp>
        <p:nvSpPr>
          <p:cNvPr id="3" name="Content Placeholder 2"/>
          <p:cNvSpPr>
            <a:spLocks noGrp="1"/>
          </p:cNvSpPr>
          <p:nvPr>
            <p:ph idx="1"/>
          </p:nvPr>
        </p:nvSpPr>
        <p:spPr>
          <a:xfrm>
            <a:off x="822959" y="1895475"/>
            <a:ext cx="4396741" cy="4154371"/>
          </a:xfrm>
        </p:spPr>
        <p:txBody>
          <a:bodyPr>
            <a:normAutofit/>
          </a:bodyPr>
          <a:lstStyle/>
          <a:p>
            <a:r>
              <a:rPr lang="en-US" sz="2400" dirty="0" smtClean="0"/>
              <a:t>Input requirements</a:t>
            </a:r>
          </a:p>
          <a:p>
            <a:pPr lvl="2"/>
            <a:r>
              <a:rPr lang="en-US" sz="1950" dirty="0" smtClean="0"/>
              <a:t>Minimum number of cells needed?</a:t>
            </a:r>
          </a:p>
          <a:p>
            <a:pPr lvl="2"/>
            <a:r>
              <a:rPr lang="en-US" sz="1950" dirty="0" smtClean="0"/>
              <a:t>Cell conditions (fresh vs. fixed)?</a:t>
            </a:r>
          </a:p>
          <a:p>
            <a:pPr>
              <a:spcBef>
                <a:spcPts val="3000"/>
              </a:spcBef>
            </a:pPr>
            <a:r>
              <a:rPr lang="en-US" sz="2400" dirty="0" smtClean="0"/>
              <a:t>Experimental design</a:t>
            </a:r>
          </a:p>
          <a:p>
            <a:pPr lvl="2"/>
            <a:r>
              <a:rPr lang="en-US" sz="1950" dirty="0" smtClean="0"/>
              <a:t>Number of samples to collect?</a:t>
            </a:r>
          </a:p>
          <a:p>
            <a:pPr lvl="2"/>
            <a:r>
              <a:rPr lang="en-US" sz="1950" dirty="0" smtClean="0"/>
              <a:t>Number of cells needed per sample?</a:t>
            </a:r>
          </a:p>
          <a:p>
            <a:pPr lvl="2"/>
            <a:r>
              <a:rPr lang="en-US" sz="1950" dirty="0" smtClean="0"/>
              <a:t>Controlling for batch effects?</a:t>
            </a:r>
          </a:p>
          <a:p>
            <a:pPr>
              <a:spcBef>
                <a:spcPts val="3000"/>
              </a:spcBef>
            </a:pPr>
            <a:r>
              <a:rPr lang="en-US" sz="2400" dirty="0" smtClean="0"/>
              <a:t>Cost/availability</a:t>
            </a:r>
            <a:endParaRPr lang="en-US" sz="2400" dirty="0"/>
          </a:p>
        </p:txBody>
      </p:sp>
      <p:pic>
        <p:nvPicPr>
          <p:cNvPr id="7176" name="Picture 8" descr="Image result for single cell"/>
          <p:cNvPicPr>
            <a:picLocks noChangeAspect="1" noChangeArrowheads="1"/>
          </p:cNvPicPr>
          <p:nvPr/>
        </p:nvPicPr>
        <p:blipFill rotWithShape="1">
          <a:blip r:embed="rId2">
            <a:extLst>
              <a:ext uri="{28A0092B-C50C-407E-A947-70E740481C1C}">
                <a14:useLocalDpi xmlns:a14="http://schemas.microsoft.com/office/drawing/2010/main" val="0"/>
              </a:ext>
            </a:extLst>
          </a:blip>
          <a:srcRect l="31733" r="11867"/>
          <a:stretch/>
        </p:blipFill>
        <p:spPr bwMode="auto">
          <a:xfrm>
            <a:off x="5680710" y="1895475"/>
            <a:ext cx="2686050"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850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workflow</a:t>
            </a:r>
            <a:endParaRPr lang="en-US" dirty="0"/>
          </a:p>
        </p:txBody>
      </p:sp>
      <p:sp>
        <p:nvSpPr>
          <p:cNvPr id="3" name="Content Placeholder 2"/>
          <p:cNvSpPr>
            <a:spLocks noGrp="1"/>
          </p:cNvSpPr>
          <p:nvPr>
            <p:ph idx="1"/>
          </p:nvPr>
        </p:nvSpPr>
        <p:spPr>
          <a:xfrm>
            <a:off x="822959" y="1715387"/>
            <a:ext cx="4210051" cy="4334460"/>
          </a:xfrm>
        </p:spPr>
        <p:txBody>
          <a:bodyPr>
            <a:normAutofit/>
          </a:bodyPr>
          <a:lstStyle/>
          <a:p>
            <a:r>
              <a:rPr lang="en-US" sz="2400" dirty="0" smtClean="0"/>
              <a:t>~400K mRNA transcripts in a mammalian cell </a:t>
            </a:r>
            <a:r>
              <a:rPr lang="en-US" sz="2400" dirty="0" smtClean="0">
                <a:sym typeface="Wingdings" panose="05000000000000000000" pitchFamily="2" charset="2"/>
              </a:rPr>
              <a:t> 500k-5M reads per cell</a:t>
            </a:r>
          </a:p>
          <a:p>
            <a:pPr lvl="2"/>
            <a:r>
              <a:rPr lang="en-US" sz="1950" dirty="0" smtClean="0">
                <a:sym typeface="Wingdings" panose="05000000000000000000" pitchFamily="2" charset="2"/>
              </a:rPr>
              <a:t>Typically sequence up to 80-90% duplication</a:t>
            </a:r>
          </a:p>
          <a:p>
            <a:pPr>
              <a:spcBef>
                <a:spcPts val="3000"/>
              </a:spcBef>
            </a:pPr>
            <a:r>
              <a:rPr lang="en-US" sz="2400" dirty="0" smtClean="0"/>
              <a:t>Quantitative controls</a:t>
            </a:r>
          </a:p>
          <a:p>
            <a:pPr lvl="2"/>
            <a:r>
              <a:rPr lang="en-US" sz="1950" dirty="0" smtClean="0"/>
              <a:t>ERCC spike-ins (92 synthetic spikes, based on bacterial sequences)</a:t>
            </a:r>
          </a:p>
          <a:p>
            <a:pPr lvl="2"/>
            <a:r>
              <a:rPr lang="en-US" sz="1950" dirty="0" smtClean="0"/>
              <a:t>Unique Molecular Identifiers (UMIs)</a:t>
            </a:r>
            <a:endParaRPr lang="en-US" sz="1950" dirty="0"/>
          </a:p>
        </p:txBody>
      </p:sp>
      <p:pic>
        <p:nvPicPr>
          <p:cNvPr id="8194" name="Picture 2" descr="Flowchart of the scRNA-seq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t="8244" b="3745"/>
          <a:stretch/>
        </p:blipFill>
        <p:spPr bwMode="auto">
          <a:xfrm>
            <a:off x="5033010" y="1543049"/>
            <a:ext cx="3657600" cy="45529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62651" y="6016654"/>
            <a:ext cx="2324100" cy="338554"/>
          </a:xfrm>
          <a:prstGeom prst="rect">
            <a:avLst/>
          </a:prstGeom>
          <a:noFill/>
        </p:spPr>
        <p:txBody>
          <a:bodyPr wrap="square" rtlCol="0">
            <a:spAutoFit/>
          </a:bodyPr>
          <a:lstStyle/>
          <a:p>
            <a:r>
              <a:rPr lang="en-US" sz="1600" dirty="0" err="1" smtClean="0"/>
              <a:t>Stegle</a:t>
            </a:r>
            <a:r>
              <a:rPr lang="en-US" sz="1600" dirty="0" smtClean="0"/>
              <a:t> </a:t>
            </a:r>
            <a:r>
              <a:rPr lang="en-US" sz="1600" i="1" dirty="0" smtClean="0"/>
              <a:t>et al.</a:t>
            </a:r>
            <a:r>
              <a:rPr lang="en-US" sz="1600" dirty="0" smtClean="0"/>
              <a:t> (2015) </a:t>
            </a:r>
            <a:endParaRPr lang="en-US" sz="1600" dirty="0"/>
          </a:p>
        </p:txBody>
      </p:sp>
    </p:spTree>
    <p:extLst>
      <p:ext uri="{BB962C8B-B14F-4D97-AF65-F5344CB8AC3E}">
        <p14:creationId xmlns:p14="http://schemas.microsoft.com/office/powerpoint/2010/main" val="29697106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workflow</a:t>
            </a:r>
            <a:endParaRPr lang="en-US" dirty="0"/>
          </a:p>
        </p:txBody>
      </p:sp>
      <p:sp>
        <p:nvSpPr>
          <p:cNvPr id="3" name="Content Placeholder 2"/>
          <p:cNvSpPr>
            <a:spLocks noGrp="1"/>
          </p:cNvSpPr>
          <p:nvPr>
            <p:ph idx="1"/>
          </p:nvPr>
        </p:nvSpPr>
        <p:spPr>
          <a:xfrm>
            <a:off x="822959" y="1715386"/>
            <a:ext cx="4320541" cy="4552063"/>
          </a:xfrm>
        </p:spPr>
        <p:txBody>
          <a:bodyPr>
            <a:normAutofit/>
          </a:bodyPr>
          <a:lstStyle/>
          <a:p>
            <a:r>
              <a:rPr lang="en-US" sz="2400" dirty="0"/>
              <a:t>Read quality, alignment, mapping </a:t>
            </a:r>
            <a:r>
              <a:rPr lang="en-US" sz="2400" dirty="0">
                <a:sym typeface="Wingdings" panose="05000000000000000000" pitchFamily="2" charset="2"/>
              </a:rPr>
              <a:t> can use the same metrics as for </a:t>
            </a:r>
            <a:r>
              <a:rPr lang="en-US" sz="2400" dirty="0" smtClean="0">
                <a:sym typeface="Wingdings" panose="05000000000000000000" pitchFamily="2" charset="2"/>
              </a:rPr>
              <a:t>bulk </a:t>
            </a:r>
            <a:r>
              <a:rPr lang="en-US" sz="2400" dirty="0">
                <a:sym typeface="Wingdings" panose="05000000000000000000" pitchFamily="2" charset="2"/>
              </a:rPr>
              <a:t>RNA-</a:t>
            </a:r>
            <a:r>
              <a:rPr lang="en-US" sz="2400" dirty="0" err="1">
                <a:sym typeface="Wingdings" panose="05000000000000000000" pitchFamily="2" charset="2"/>
              </a:rPr>
              <a:t>seq</a:t>
            </a:r>
            <a:r>
              <a:rPr lang="en-US" sz="2400" dirty="0">
                <a:sym typeface="Wingdings" panose="05000000000000000000" pitchFamily="2" charset="2"/>
              </a:rPr>
              <a:t> </a:t>
            </a:r>
            <a:r>
              <a:rPr lang="en-US" sz="2400" dirty="0" smtClean="0">
                <a:sym typeface="Wingdings" panose="05000000000000000000" pitchFamily="2" charset="2"/>
              </a:rPr>
              <a:t>data</a:t>
            </a:r>
          </a:p>
          <a:p>
            <a:pPr>
              <a:spcBef>
                <a:spcPts val="1800"/>
              </a:spcBef>
            </a:pPr>
            <a:r>
              <a:rPr lang="en-US" sz="2400" dirty="0" smtClean="0">
                <a:sym typeface="Wingdings" panose="05000000000000000000" pitchFamily="2" charset="2"/>
              </a:rPr>
              <a:t>Cell quality  want to filter out cells with degraded RNA, doublets, “cells” of free-floating RNA</a:t>
            </a:r>
          </a:p>
          <a:p>
            <a:pPr>
              <a:spcBef>
                <a:spcPts val="1800"/>
              </a:spcBef>
            </a:pPr>
            <a:r>
              <a:rPr lang="en-US" sz="2400" dirty="0" smtClean="0">
                <a:sym typeface="Wingdings" panose="05000000000000000000" pitchFamily="2" charset="2"/>
              </a:rPr>
              <a:t>Normalization of read counts</a:t>
            </a:r>
          </a:p>
          <a:p>
            <a:pPr lvl="2"/>
            <a:r>
              <a:rPr lang="en-US" sz="1950" dirty="0" smtClean="0">
                <a:sym typeface="Wingdings" panose="05000000000000000000" pitchFamily="2" charset="2"/>
              </a:rPr>
              <a:t>FPKM implicitly assumes similar total amount of RNA processed per sample</a:t>
            </a:r>
          </a:p>
          <a:p>
            <a:pPr lvl="2"/>
            <a:r>
              <a:rPr lang="en-US" sz="1950" dirty="0" smtClean="0">
                <a:sym typeface="Wingdings" panose="05000000000000000000" pitchFamily="2" charset="2"/>
              </a:rPr>
              <a:t>ERCC and/or UMI-based normalization</a:t>
            </a:r>
            <a:endParaRPr lang="en-US" sz="1950" dirty="0">
              <a:sym typeface="Wingdings" panose="05000000000000000000" pitchFamily="2" charset="2"/>
            </a:endParaRPr>
          </a:p>
        </p:txBody>
      </p:sp>
      <p:pic>
        <p:nvPicPr>
          <p:cNvPr id="8194" name="Picture 2" descr="Flowchart of the scRNA-seq analysis"/>
          <p:cNvPicPr>
            <a:picLocks noChangeAspect="1" noChangeArrowheads="1"/>
          </p:cNvPicPr>
          <p:nvPr/>
        </p:nvPicPr>
        <p:blipFill rotWithShape="1">
          <a:blip r:embed="rId2">
            <a:extLst>
              <a:ext uri="{28A0092B-C50C-407E-A947-70E740481C1C}">
                <a14:useLocalDpi xmlns:a14="http://schemas.microsoft.com/office/drawing/2010/main" val="0"/>
              </a:ext>
            </a:extLst>
          </a:blip>
          <a:srcRect l="3020" t="8244" b="3745"/>
          <a:stretch/>
        </p:blipFill>
        <p:spPr bwMode="auto">
          <a:xfrm>
            <a:off x="5143500" y="1543049"/>
            <a:ext cx="3547110" cy="45529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62651" y="6016654"/>
            <a:ext cx="2324100" cy="338554"/>
          </a:xfrm>
          <a:prstGeom prst="rect">
            <a:avLst/>
          </a:prstGeom>
          <a:noFill/>
        </p:spPr>
        <p:txBody>
          <a:bodyPr wrap="square" rtlCol="0">
            <a:spAutoFit/>
          </a:bodyPr>
          <a:lstStyle/>
          <a:p>
            <a:r>
              <a:rPr lang="en-US" sz="1600" dirty="0" err="1" smtClean="0"/>
              <a:t>Stegle</a:t>
            </a:r>
            <a:r>
              <a:rPr lang="en-US" sz="1600" dirty="0" smtClean="0"/>
              <a:t> </a:t>
            </a:r>
            <a:r>
              <a:rPr lang="en-US" sz="1600" i="1" dirty="0" smtClean="0"/>
              <a:t>et al.</a:t>
            </a:r>
            <a:r>
              <a:rPr lang="en-US" sz="1600" dirty="0" smtClean="0"/>
              <a:t> (2015) </a:t>
            </a:r>
            <a:endParaRPr lang="en-US" sz="1600" dirty="0"/>
          </a:p>
        </p:txBody>
      </p:sp>
    </p:spTree>
    <p:extLst>
      <p:ext uri="{BB962C8B-B14F-4D97-AF65-F5344CB8AC3E}">
        <p14:creationId xmlns:p14="http://schemas.microsoft.com/office/powerpoint/2010/main" val="2663483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40895"/>
            <a:ext cx="9144000" cy="5776210"/>
          </a:xfrm>
          <a:prstGeom prst="rect">
            <a:avLst/>
          </a:prstGeom>
        </p:spPr>
      </p:pic>
    </p:spTree>
    <p:extLst>
      <p:ext uri="{BB962C8B-B14F-4D97-AF65-F5344CB8AC3E}">
        <p14:creationId xmlns:p14="http://schemas.microsoft.com/office/powerpoint/2010/main" val="147763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of single-cell data</a:t>
            </a:r>
            <a:endParaRPr lang="en-US" dirty="0"/>
          </a:p>
        </p:txBody>
      </p:sp>
      <p:sp>
        <p:nvSpPr>
          <p:cNvPr id="3" name="Content Placeholder 2"/>
          <p:cNvSpPr>
            <a:spLocks noGrp="1"/>
          </p:cNvSpPr>
          <p:nvPr>
            <p:ph idx="1"/>
          </p:nvPr>
        </p:nvSpPr>
        <p:spPr>
          <a:xfrm>
            <a:off x="822959" y="1715387"/>
            <a:ext cx="3577591" cy="4334460"/>
          </a:xfrm>
        </p:spPr>
        <p:txBody>
          <a:bodyPr>
            <a:normAutofit/>
          </a:bodyPr>
          <a:lstStyle/>
          <a:p>
            <a:r>
              <a:rPr lang="en-US" sz="2400" dirty="0" smtClean="0"/>
              <a:t>Gene dropout</a:t>
            </a:r>
          </a:p>
          <a:p>
            <a:pPr lvl="2"/>
            <a:r>
              <a:rPr lang="en-US" sz="1950" dirty="0" smtClean="0"/>
              <a:t>mRNA capture rate ~65%</a:t>
            </a:r>
          </a:p>
          <a:p>
            <a:pPr lvl="2"/>
            <a:r>
              <a:rPr lang="en-US" sz="1950" dirty="0" smtClean="0"/>
              <a:t>Zero-inflated distributions</a:t>
            </a:r>
          </a:p>
          <a:p>
            <a:pPr>
              <a:spcBef>
                <a:spcPts val="1800"/>
              </a:spcBef>
            </a:pPr>
            <a:r>
              <a:rPr lang="en-US" sz="2400" dirty="0"/>
              <a:t>Confounding effects (cell cycle, apoptosis, etc.)</a:t>
            </a:r>
          </a:p>
          <a:p>
            <a:pPr lvl="2"/>
            <a:r>
              <a:rPr lang="en-US" sz="1950" dirty="0"/>
              <a:t>Latent-variable models to correct for confounding variation</a:t>
            </a:r>
          </a:p>
          <a:p>
            <a:r>
              <a:rPr lang="en-US" sz="2400" dirty="0" smtClean="0"/>
              <a:t>High variability</a:t>
            </a:r>
          </a:p>
          <a:p>
            <a:pPr lvl="2"/>
            <a:r>
              <a:rPr lang="en-US" sz="1950" dirty="0" smtClean="0"/>
              <a:t>Distinguishing between biological and technical variation</a:t>
            </a:r>
          </a:p>
        </p:txBody>
      </p:sp>
      <p:sp>
        <p:nvSpPr>
          <p:cNvPr id="6" name="TextBox 5"/>
          <p:cNvSpPr txBox="1"/>
          <p:nvPr/>
        </p:nvSpPr>
        <p:spPr>
          <a:xfrm>
            <a:off x="0" y="6324600"/>
            <a:ext cx="8820150" cy="584775"/>
          </a:xfrm>
          <a:prstGeom prst="rect">
            <a:avLst/>
          </a:prstGeom>
          <a:noFill/>
        </p:spPr>
        <p:txBody>
          <a:bodyPr wrap="square" rtlCol="0">
            <a:spAutoFit/>
          </a:bodyPr>
          <a:lstStyle/>
          <a:p>
            <a:r>
              <a:rPr lang="en-US" sz="1600" dirty="0" err="1" smtClean="0">
                <a:solidFill>
                  <a:schemeClr val="bg1"/>
                </a:solidFill>
              </a:rPr>
              <a:t>Stegle</a:t>
            </a:r>
            <a:r>
              <a:rPr lang="en-US" sz="1600" dirty="0" smtClean="0">
                <a:solidFill>
                  <a:schemeClr val="bg1"/>
                </a:solidFill>
              </a:rPr>
              <a:t> </a:t>
            </a:r>
            <a:r>
              <a:rPr lang="en-US" sz="1600" i="1" dirty="0" smtClean="0">
                <a:solidFill>
                  <a:schemeClr val="bg1"/>
                </a:solidFill>
              </a:rPr>
              <a:t>et al.</a:t>
            </a:r>
            <a:r>
              <a:rPr lang="en-US" sz="1600" dirty="0" smtClean="0">
                <a:solidFill>
                  <a:schemeClr val="bg1"/>
                </a:solidFill>
              </a:rPr>
              <a:t> (2015). Computational and analytical challenges in single cell transcriptomics. </a:t>
            </a:r>
            <a:r>
              <a:rPr lang="en-US" sz="1600" i="1" dirty="0" smtClean="0">
                <a:solidFill>
                  <a:schemeClr val="bg1"/>
                </a:solidFill>
              </a:rPr>
              <a:t>Nat. Rev. Genetics 16</a:t>
            </a:r>
            <a:r>
              <a:rPr lang="en-US" sz="1600" dirty="0" smtClean="0">
                <a:solidFill>
                  <a:schemeClr val="bg1"/>
                </a:solidFill>
              </a:rPr>
              <a:t>, 133-45.</a:t>
            </a:r>
            <a:endParaRPr lang="en-US" sz="1600" dirty="0">
              <a:solidFill>
                <a:schemeClr val="bg1"/>
              </a:solidFill>
            </a:endParaRPr>
          </a:p>
        </p:txBody>
      </p:sp>
      <p:grpSp>
        <p:nvGrpSpPr>
          <p:cNvPr id="5" name="Group 4"/>
          <p:cNvGrpSpPr/>
          <p:nvPr/>
        </p:nvGrpSpPr>
        <p:grpSpPr>
          <a:xfrm>
            <a:off x="4699633" y="1514475"/>
            <a:ext cx="4305156" cy="4654142"/>
            <a:chOff x="4699633" y="1514475"/>
            <a:chExt cx="4305156" cy="4654142"/>
          </a:xfrm>
        </p:grpSpPr>
        <p:pic>
          <p:nvPicPr>
            <p:cNvPr id="9220" name="Picture 4" descr="Fig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68" b="51831"/>
            <a:stretch/>
          </p:blipFill>
          <p:spPr bwMode="auto">
            <a:xfrm>
              <a:off x="4699633" y="1514475"/>
              <a:ext cx="4305156" cy="46541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699633" y="1514475"/>
              <a:ext cx="224792" cy="4571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4228318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www.nature.com/polopoly_fs/7.7203.1351622068!/image/single-cell-sequencing.jpg_gen/derivatives/fullsize/single-cell-sequenc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 y="543782"/>
            <a:ext cx="8778240" cy="54174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6324600"/>
            <a:ext cx="8820150" cy="338554"/>
          </a:xfrm>
          <a:prstGeom prst="rect">
            <a:avLst/>
          </a:prstGeom>
          <a:noFill/>
        </p:spPr>
        <p:txBody>
          <a:bodyPr wrap="square" rtlCol="0">
            <a:spAutoFit/>
          </a:bodyPr>
          <a:lstStyle/>
          <a:p>
            <a:r>
              <a:rPr lang="en-US" sz="1600" dirty="0" smtClean="0">
                <a:solidFill>
                  <a:schemeClr val="bg1"/>
                </a:solidFill>
              </a:rPr>
              <a:t>Owens, Brian. (2012). Genomics: The single life. </a:t>
            </a:r>
            <a:r>
              <a:rPr lang="en-US" sz="1600" i="1" dirty="0" smtClean="0">
                <a:solidFill>
                  <a:schemeClr val="bg1"/>
                </a:solidFill>
              </a:rPr>
              <a:t>Nature</a:t>
            </a:r>
            <a:r>
              <a:rPr lang="en-US" sz="1600" i="1" dirty="0">
                <a:solidFill>
                  <a:schemeClr val="bg1"/>
                </a:solidFill>
              </a:rPr>
              <a:t> </a:t>
            </a:r>
            <a:r>
              <a:rPr lang="en-US" sz="1600" i="1" dirty="0" smtClean="0">
                <a:solidFill>
                  <a:schemeClr val="bg1"/>
                </a:solidFill>
              </a:rPr>
              <a:t>491</a:t>
            </a:r>
            <a:r>
              <a:rPr lang="en-US" sz="1600" dirty="0" smtClean="0">
                <a:solidFill>
                  <a:schemeClr val="bg1"/>
                </a:solidFill>
              </a:rPr>
              <a:t>, 27-29. </a:t>
            </a:r>
            <a:endParaRPr lang="en-US" sz="1600" dirty="0">
              <a:solidFill>
                <a:schemeClr val="bg1"/>
              </a:solidFill>
            </a:endParaRPr>
          </a:p>
        </p:txBody>
      </p:sp>
    </p:spTree>
    <p:extLst>
      <p:ext uri="{BB962C8B-B14F-4D97-AF65-F5344CB8AC3E}">
        <p14:creationId xmlns:p14="http://schemas.microsoft.com/office/powerpoint/2010/main" val="335976406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igure 4"/>
          <p:cNvPicPr>
            <a:picLocks noChangeAspect="1" noChangeArrowheads="1"/>
          </p:cNvPicPr>
          <p:nvPr/>
        </p:nvPicPr>
        <p:blipFill rotWithShape="1">
          <a:blip r:embed="rId3">
            <a:extLst>
              <a:ext uri="{28A0092B-C50C-407E-A947-70E740481C1C}">
                <a14:useLocalDpi xmlns:a14="http://schemas.microsoft.com/office/drawing/2010/main" val="0"/>
              </a:ext>
            </a:extLst>
          </a:blip>
          <a:srcRect b="7237"/>
          <a:stretch/>
        </p:blipFill>
        <p:spPr bwMode="auto">
          <a:xfrm>
            <a:off x="364087" y="1608137"/>
            <a:ext cx="8461546"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Downstream analysis</a:t>
            </a:r>
            <a:endParaRPr lang="en-US" dirty="0"/>
          </a:p>
        </p:txBody>
      </p:sp>
      <p:sp>
        <p:nvSpPr>
          <p:cNvPr id="4" name="TextBox 3"/>
          <p:cNvSpPr txBox="1"/>
          <p:nvPr/>
        </p:nvSpPr>
        <p:spPr>
          <a:xfrm>
            <a:off x="0" y="6324600"/>
            <a:ext cx="8820150" cy="584775"/>
          </a:xfrm>
          <a:prstGeom prst="rect">
            <a:avLst/>
          </a:prstGeom>
          <a:noFill/>
        </p:spPr>
        <p:txBody>
          <a:bodyPr wrap="square" rtlCol="0">
            <a:spAutoFit/>
          </a:bodyPr>
          <a:lstStyle/>
          <a:p>
            <a:r>
              <a:rPr lang="en-US" sz="1600" dirty="0" err="1" smtClean="0">
                <a:solidFill>
                  <a:schemeClr val="bg1"/>
                </a:solidFill>
              </a:rPr>
              <a:t>Stegle</a:t>
            </a:r>
            <a:r>
              <a:rPr lang="en-US" sz="1600" dirty="0" smtClean="0">
                <a:solidFill>
                  <a:schemeClr val="bg1"/>
                </a:solidFill>
              </a:rPr>
              <a:t> </a:t>
            </a:r>
            <a:r>
              <a:rPr lang="en-US" sz="1600" i="1" dirty="0" smtClean="0">
                <a:solidFill>
                  <a:schemeClr val="bg1"/>
                </a:solidFill>
              </a:rPr>
              <a:t>et al.</a:t>
            </a:r>
            <a:r>
              <a:rPr lang="en-US" sz="1600" dirty="0" smtClean="0">
                <a:solidFill>
                  <a:schemeClr val="bg1"/>
                </a:solidFill>
              </a:rPr>
              <a:t> (2015). Computational and analytical challenges in single cell transcriptomics. </a:t>
            </a:r>
            <a:r>
              <a:rPr lang="en-US" sz="1600" i="1" dirty="0" smtClean="0">
                <a:solidFill>
                  <a:schemeClr val="bg1"/>
                </a:solidFill>
              </a:rPr>
              <a:t>Nat. Rev. Genetics 16</a:t>
            </a:r>
            <a:r>
              <a:rPr lang="en-US" sz="1600" dirty="0" smtClean="0">
                <a:solidFill>
                  <a:schemeClr val="bg1"/>
                </a:solidFill>
              </a:rPr>
              <a:t>, 133-45.</a:t>
            </a:r>
            <a:endParaRPr lang="en-US" sz="1600" dirty="0">
              <a:solidFill>
                <a:schemeClr val="bg1"/>
              </a:solidFill>
            </a:endParaRPr>
          </a:p>
        </p:txBody>
      </p:sp>
    </p:spTree>
    <p:extLst>
      <p:ext uri="{BB962C8B-B14F-4D97-AF65-F5344CB8AC3E}">
        <p14:creationId xmlns:p14="http://schemas.microsoft.com/office/powerpoint/2010/main" val="22351151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740"/>
            <a:ext cx="8321964" cy="6234666"/>
          </a:xfrm>
          <a:prstGeom prst="rect">
            <a:avLst/>
          </a:prstGeom>
        </p:spPr>
      </p:pic>
    </p:spTree>
    <p:extLst>
      <p:ext uri="{BB962C8B-B14F-4D97-AF65-F5344CB8AC3E}">
        <p14:creationId xmlns:p14="http://schemas.microsoft.com/office/powerpoint/2010/main" val="367626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4669"/>
            <a:ext cx="9144000" cy="1111425"/>
          </a:xfrm>
          <a:prstGeom prst="rect">
            <a:avLst/>
          </a:prstGeom>
        </p:spPr>
      </p:pic>
      <p:pic>
        <p:nvPicPr>
          <p:cNvPr id="5" name="Picture 4"/>
          <p:cNvPicPr>
            <a:picLocks noChangeAspect="1"/>
          </p:cNvPicPr>
          <p:nvPr/>
        </p:nvPicPr>
        <p:blipFill>
          <a:blip r:embed="rId3"/>
          <a:stretch>
            <a:fillRect/>
          </a:stretch>
        </p:blipFill>
        <p:spPr>
          <a:xfrm>
            <a:off x="1138369" y="74670"/>
            <a:ext cx="6924975" cy="6807318"/>
          </a:xfrm>
          <a:prstGeom prst="rect">
            <a:avLst/>
          </a:prstGeom>
        </p:spPr>
      </p:pic>
    </p:spTree>
    <p:extLst>
      <p:ext uri="{BB962C8B-B14F-4D97-AF65-F5344CB8AC3E}">
        <p14:creationId xmlns:p14="http://schemas.microsoft.com/office/powerpoint/2010/main" val="27899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4669"/>
            <a:ext cx="9144000" cy="1111425"/>
          </a:xfrm>
          <a:prstGeom prst="rect">
            <a:avLst/>
          </a:prstGeom>
        </p:spPr>
      </p:pic>
      <p:pic>
        <p:nvPicPr>
          <p:cNvPr id="4" name="Picture 3"/>
          <p:cNvPicPr>
            <a:picLocks noChangeAspect="1"/>
          </p:cNvPicPr>
          <p:nvPr/>
        </p:nvPicPr>
        <p:blipFill>
          <a:blip r:embed="rId3"/>
          <a:stretch>
            <a:fillRect/>
          </a:stretch>
        </p:blipFill>
        <p:spPr>
          <a:xfrm>
            <a:off x="157018" y="3456870"/>
            <a:ext cx="9144000" cy="627752"/>
          </a:xfrm>
          <a:prstGeom prst="rect">
            <a:avLst/>
          </a:prstGeom>
        </p:spPr>
      </p:pic>
    </p:spTree>
    <p:extLst>
      <p:ext uri="{BB962C8B-B14F-4D97-AF65-F5344CB8AC3E}">
        <p14:creationId xmlns:p14="http://schemas.microsoft.com/office/powerpoint/2010/main" val="647349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53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2041525"/>
            <a:ext cx="7620000" cy="277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7329" y="1000780"/>
            <a:ext cx="8000139" cy="523220"/>
          </a:xfrm>
          <a:prstGeom prst="rect">
            <a:avLst/>
          </a:prstGeom>
          <a:noFill/>
        </p:spPr>
        <p:txBody>
          <a:bodyPr wrap="none" rtlCol="0">
            <a:spAutoFit/>
          </a:bodyPr>
          <a:lstStyle/>
          <a:p>
            <a:r>
              <a:rPr lang="en-US" sz="2800" dirty="0" smtClean="0"/>
              <a:t>Trimming parameters can significantly change results!</a:t>
            </a:r>
            <a:endParaRPr lang="en-US" sz="2800" dirty="0"/>
          </a:p>
        </p:txBody>
      </p:sp>
      <p:sp>
        <p:nvSpPr>
          <p:cNvPr id="3" name="Rectangle 2"/>
          <p:cNvSpPr/>
          <p:nvPr/>
        </p:nvSpPr>
        <p:spPr>
          <a:xfrm>
            <a:off x="381000" y="6248400"/>
            <a:ext cx="8428264" cy="369332"/>
          </a:xfrm>
          <a:prstGeom prst="rect">
            <a:avLst/>
          </a:prstGeom>
        </p:spPr>
        <p:txBody>
          <a:bodyPr wrap="square">
            <a:spAutoFit/>
          </a:bodyPr>
          <a:lstStyle/>
          <a:p>
            <a:r>
              <a:rPr lang="en-US" dirty="0" smtClean="0">
                <a:solidFill>
                  <a:schemeClr val="tx1">
                    <a:lumMod val="50000"/>
                    <a:lumOff val="50000"/>
                  </a:schemeClr>
                </a:solidFill>
              </a:rPr>
              <a:t>Williams et al. 2016, https</a:t>
            </a:r>
            <a:r>
              <a:rPr lang="en-US" dirty="0">
                <a:solidFill>
                  <a:schemeClr val="tx1">
                    <a:lumMod val="50000"/>
                    <a:lumOff val="50000"/>
                  </a:schemeClr>
                </a:solidFill>
              </a:rPr>
              <a:t>://</a:t>
            </a:r>
            <a:r>
              <a:rPr lang="en-US" sz="1400" dirty="0">
                <a:solidFill>
                  <a:schemeClr val="tx1">
                    <a:lumMod val="50000"/>
                    <a:lumOff val="50000"/>
                  </a:schemeClr>
                </a:solidFill>
              </a:rPr>
              <a:t>bmcbioinformatics.biomedcentral.com/articles/10.1186/s12859-016-0956-2</a:t>
            </a:r>
            <a:endParaRPr lang="en-US" dirty="0">
              <a:solidFill>
                <a:schemeClr val="tx1">
                  <a:lumMod val="50000"/>
                  <a:lumOff val="50000"/>
                </a:schemeClr>
              </a:solidFill>
            </a:endParaRPr>
          </a:p>
        </p:txBody>
      </p:sp>
    </p:spTree>
    <p:extLst>
      <p:ext uri="{BB962C8B-B14F-4D97-AF65-F5344CB8AC3E}">
        <p14:creationId xmlns:p14="http://schemas.microsoft.com/office/powerpoint/2010/main" val="15041436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397329" y="1000780"/>
            <a:ext cx="8000139" cy="523220"/>
          </a:xfrm>
          <a:prstGeom prst="rect">
            <a:avLst/>
          </a:prstGeom>
          <a:noFill/>
        </p:spPr>
        <p:txBody>
          <a:bodyPr wrap="none" rtlCol="0">
            <a:spAutoFit/>
          </a:bodyPr>
          <a:lstStyle/>
          <a:p>
            <a:r>
              <a:rPr lang="en-US" sz="2800" dirty="0" smtClean="0"/>
              <a:t>Trimming parameters can significantly change results!</a:t>
            </a:r>
            <a:endParaRPr lang="en-US" sz="2800" dirty="0"/>
          </a:p>
        </p:txBody>
      </p:sp>
      <p:sp>
        <p:nvSpPr>
          <p:cNvPr id="3" name="Rectangle 2"/>
          <p:cNvSpPr/>
          <p:nvPr/>
        </p:nvSpPr>
        <p:spPr>
          <a:xfrm>
            <a:off x="381000" y="6248400"/>
            <a:ext cx="8428264" cy="369332"/>
          </a:xfrm>
          <a:prstGeom prst="rect">
            <a:avLst/>
          </a:prstGeom>
        </p:spPr>
        <p:txBody>
          <a:bodyPr wrap="square">
            <a:spAutoFit/>
          </a:bodyPr>
          <a:lstStyle/>
          <a:p>
            <a:r>
              <a:rPr lang="en-US" dirty="0" smtClean="0">
                <a:solidFill>
                  <a:schemeClr val="tx1">
                    <a:lumMod val="50000"/>
                    <a:lumOff val="50000"/>
                  </a:schemeClr>
                </a:solidFill>
              </a:rPr>
              <a:t>Williams et al. 2016, https</a:t>
            </a:r>
            <a:r>
              <a:rPr lang="en-US" dirty="0">
                <a:solidFill>
                  <a:schemeClr val="tx1">
                    <a:lumMod val="50000"/>
                    <a:lumOff val="50000"/>
                  </a:schemeClr>
                </a:solidFill>
              </a:rPr>
              <a:t>://</a:t>
            </a:r>
            <a:r>
              <a:rPr lang="en-US" sz="1400" dirty="0">
                <a:solidFill>
                  <a:schemeClr val="tx1">
                    <a:lumMod val="50000"/>
                    <a:lumOff val="50000"/>
                  </a:schemeClr>
                </a:solidFill>
              </a:rPr>
              <a:t>bmcbioinformatics.biomedcentral.com/articles/10.1186/s12859-016-0956-2</a:t>
            </a:r>
            <a:endParaRPr lang="en-US" dirty="0">
              <a:solidFill>
                <a:schemeClr val="tx1">
                  <a:lumMod val="50000"/>
                  <a:lumOff val="50000"/>
                </a:schemeClr>
              </a:solidFill>
            </a:endParaRPr>
          </a:p>
        </p:txBody>
      </p:sp>
      <p:pic>
        <p:nvPicPr>
          <p:cNvPr id="2355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1521778"/>
            <a:ext cx="6172200" cy="4634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25728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914400"/>
            <a:ext cx="8686800" cy="5562600"/>
          </a:xfrm>
        </p:spPr>
        <p:txBody>
          <a:bodyPr>
            <a:normAutofit/>
          </a:bodyPr>
          <a:lstStyle/>
          <a:p>
            <a:pPr marL="0" indent="0">
              <a:buNone/>
            </a:pPr>
            <a:r>
              <a:rPr lang="en-US" sz="3300" dirty="0" smtClean="0"/>
              <a:t>RNA-</a:t>
            </a:r>
            <a:r>
              <a:rPr lang="en-US" sz="3300" dirty="0" err="1" smtClean="0"/>
              <a:t>Seq</a:t>
            </a:r>
            <a:r>
              <a:rPr lang="en-US" sz="3300" dirty="0" smtClean="0"/>
              <a:t> read mapping strategies:</a:t>
            </a:r>
          </a:p>
          <a:p>
            <a:pPr lvl="1"/>
            <a:endParaRPr lang="en-US" sz="2000" dirty="0" smtClean="0"/>
          </a:p>
          <a:p>
            <a:pPr lvl="1"/>
            <a:r>
              <a:rPr lang="en-US" sz="2000" dirty="0" err="1" smtClean="0"/>
              <a:t>Ungapped</a:t>
            </a:r>
            <a:r>
              <a:rPr lang="en-US" sz="2000" dirty="0" smtClean="0"/>
              <a:t> mapping (with mismatches) to genome</a:t>
            </a:r>
          </a:p>
          <a:p>
            <a:pPr lvl="2"/>
            <a:r>
              <a:rPr lang="en-US" sz="2000" dirty="0" smtClean="0"/>
              <a:t>Cannot align reads spanning exon-junctions</a:t>
            </a:r>
          </a:p>
          <a:p>
            <a:pPr lvl="1"/>
            <a:r>
              <a:rPr lang="en-US" sz="2000" dirty="0"/>
              <a:t>Local alignment (Smith-Waterman) </a:t>
            </a:r>
            <a:r>
              <a:rPr lang="en-US" sz="2000" dirty="0" smtClean="0"/>
              <a:t>to </a:t>
            </a:r>
            <a:r>
              <a:rPr lang="en-US" sz="2000" dirty="0"/>
              <a:t>genome</a:t>
            </a:r>
          </a:p>
          <a:p>
            <a:pPr lvl="2"/>
            <a:r>
              <a:rPr lang="en-US" sz="2000" dirty="0" smtClean="0"/>
              <a:t>Very slow</a:t>
            </a:r>
          </a:p>
          <a:p>
            <a:pPr lvl="1"/>
            <a:r>
              <a:rPr lang="en-US" sz="2000" dirty="0" smtClean="0"/>
              <a:t>Spliced </a:t>
            </a:r>
            <a:r>
              <a:rPr lang="en-US" sz="2000" dirty="0"/>
              <a:t>alignment </a:t>
            </a:r>
            <a:r>
              <a:rPr lang="en-US" sz="2000" dirty="0" smtClean="0"/>
              <a:t>to </a:t>
            </a:r>
            <a:r>
              <a:rPr lang="en-US" sz="2000" dirty="0"/>
              <a:t>genome</a:t>
            </a:r>
          </a:p>
          <a:p>
            <a:pPr lvl="2"/>
            <a:r>
              <a:rPr lang="en-US" sz="2000" dirty="0"/>
              <a:t>Computationally harder than </a:t>
            </a:r>
            <a:r>
              <a:rPr lang="en-US" sz="2000" dirty="0" err="1"/>
              <a:t>ungapped</a:t>
            </a:r>
            <a:r>
              <a:rPr lang="en-US" sz="2000" dirty="0"/>
              <a:t> </a:t>
            </a:r>
            <a:r>
              <a:rPr lang="en-US" sz="2000" dirty="0" smtClean="0"/>
              <a:t>alignment, but much faster than local alignment</a:t>
            </a:r>
            <a:endParaRPr lang="en-US" sz="2000" dirty="0"/>
          </a:p>
          <a:p>
            <a:pPr lvl="1"/>
            <a:r>
              <a:rPr lang="en-US" sz="2000" dirty="0" smtClean="0"/>
              <a:t>Mapping on transcript libraries</a:t>
            </a:r>
          </a:p>
          <a:p>
            <a:pPr lvl="2"/>
            <a:r>
              <a:rPr lang="en-US" sz="2000" dirty="0" smtClean="0"/>
              <a:t>Fastest, but cannot align reads from un-annotated transcripts</a:t>
            </a:r>
          </a:p>
          <a:p>
            <a:pPr lvl="1"/>
            <a:r>
              <a:rPr lang="en-US" sz="2000" dirty="0" smtClean="0"/>
              <a:t>Mapping on </a:t>
            </a:r>
            <a:r>
              <a:rPr lang="en-US" sz="2000" dirty="0" err="1" smtClean="0"/>
              <a:t>exon-exon</a:t>
            </a:r>
            <a:r>
              <a:rPr lang="en-US" sz="2000" dirty="0" smtClean="0"/>
              <a:t> junction libraries</a:t>
            </a:r>
          </a:p>
          <a:p>
            <a:pPr lvl="2"/>
            <a:r>
              <a:rPr lang="en-US" sz="2000" dirty="0" smtClean="0"/>
              <a:t>Cannot align reads overlapping un-annotated </a:t>
            </a:r>
            <a:r>
              <a:rPr lang="en-US" sz="2000" dirty="0" err="1" smtClean="0"/>
              <a:t>exons</a:t>
            </a:r>
            <a:endParaRPr lang="en-US" sz="2000" dirty="0" smtClean="0"/>
          </a:p>
          <a:p>
            <a:pPr lvl="1"/>
            <a:r>
              <a:rPr lang="en-US" sz="2000" dirty="0" smtClean="0"/>
              <a:t>Hybrid </a:t>
            </a:r>
            <a:r>
              <a:rPr lang="en-US" sz="2000" dirty="0"/>
              <a:t>approaches</a:t>
            </a:r>
          </a:p>
          <a:p>
            <a:pPr lvl="1"/>
            <a:endParaRPr lang="en-US" dirty="0" smtClean="0"/>
          </a:p>
        </p:txBody>
      </p:sp>
      <p:graphicFrame>
        <p:nvGraphicFramePr>
          <p:cNvPr id="4" name="Diagram 3"/>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844214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763000" cy="5562600"/>
          </a:xfrm>
        </p:spPr>
        <p:txBody>
          <a:bodyPr>
            <a:normAutofit/>
          </a:bodyPr>
          <a:lstStyle/>
          <a:p>
            <a:pPr>
              <a:lnSpc>
                <a:spcPct val="120000"/>
              </a:lnSpc>
            </a:pPr>
            <a:r>
              <a:rPr lang="en-US" dirty="0" smtClean="0"/>
              <a:t>Cannot use raw read counts</a:t>
            </a:r>
            <a:endParaRPr lang="en-US" dirty="0"/>
          </a:p>
        </p:txBody>
      </p:sp>
      <p:graphicFrame>
        <p:nvGraphicFramePr>
          <p:cNvPr id="4" name="Diagram 3"/>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4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154" y="1828800"/>
            <a:ext cx="6434461" cy="1963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308" y="4343400"/>
            <a:ext cx="6439841" cy="1920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0" y="6549736"/>
            <a:ext cx="5380960" cy="276999"/>
          </a:xfrm>
          <a:prstGeom prst="rect">
            <a:avLst/>
          </a:prstGeom>
          <a:noFill/>
        </p:spPr>
        <p:txBody>
          <a:bodyPr wrap="none" rtlCol="0">
            <a:spAutoFit/>
          </a:bodyPr>
          <a:lstStyle/>
          <a:p>
            <a:r>
              <a:rPr lang="en-US" sz="1200" dirty="0"/>
              <a:t>Islam et al. </a:t>
            </a:r>
            <a:r>
              <a:rPr lang="en-US" sz="1200" dirty="0">
                <a:hlinkClick r:id="rId9"/>
              </a:rPr>
              <a:t>http://www.nature.com/nmeth/journal/v11/n2/full/nmeth.2772.html</a:t>
            </a:r>
            <a:endParaRPr lang="en-US" sz="1200" dirty="0"/>
          </a:p>
        </p:txBody>
      </p:sp>
    </p:spTree>
    <p:extLst>
      <p:ext uri="{BB962C8B-B14F-4D97-AF65-F5344CB8AC3E}">
        <p14:creationId xmlns:p14="http://schemas.microsoft.com/office/powerpoint/2010/main" val="5676723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dissolve">
                                      <p:cBhvr>
                                        <p:cTn id="7" dur="500"/>
                                        <p:tgtEl>
                                          <p:spTgt spid="174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dissolv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411"/>
                                        </p:tgtEl>
                                        <p:attrNameLst>
                                          <p:attrName>style.visibility</p:attrName>
                                        </p:attrNameLst>
                                      </p:cBhvr>
                                      <p:to>
                                        <p:strVal val="visible"/>
                                      </p:to>
                                    </p:set>
                                    <p:animEffect transition="in" filter="dissolve">
                                      <p:cBhvr>
                                        <p:cTn id="15"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single cell?</a:t>
            </a:r>
            <a:endParaRPr lang="en-US" dirty="0"/>
          </a:p>
        </p:txBody>
      </p:sp>
      <p:sp>
        <p:nvSpPr>
          <p:cNvPr id="4" name="Content Placeholder 3"/>
          <p:cNvSpPr>
            <a:spLocks noGrp="1"/>
          </p:cNvSpPr>
          <p:nvPr>
            <p:ph sz="half" idx="1"/>
          </p:nvPr>
        </p:nvSpPr>
        <p:spPr>
          <a:xfrm>
            <a:off x="822960" y="1708299"/>
            <a:ext cx="3661358" cy="4359126"/>
          </a:xfrm>
        </p:spPr>
        <p:txBody>
          <a:bodyPr>
            <a:normAutofit/>
          </a:bodyPr>
          <a:lstStyle/>
          <a:p>
            <a:pPr marL="0" indent="0" algn="ctr">
              <a:buNone/>
            </a:pPr>
            <a:r>
              <a:rPr lang="en-US" sz="2400" dirty="0" smtClean="0"/>
              <a:t>Bulk</a:t>
            </a:r>
          </a:p>
          <a:p>
            <a:pPr>
              <a:spcBef>
                <a:spcPts val="2400"/>
              </a:spcBef>
            </a:pPr>
            <a:r>
              <a:rPr lang="en-US" sz="2200" dirty="0" smtClean="0"/>
              <a:t>Measures </a:t>
            </a:r>
            <a:r>
              <a:rPr lang="en-US" sz="2200" b="1" dirty="0" smtClean="0"/>
              <a:t>average</a:t>
            </a:r>
            <a:r>
              <a:rPr lang="en-US" sz="2200" dirty="0" smtClean="0"/>
              <a:t> gene expression levels across a population of cells</a:t>
            </a:r>
          </a:p>
          <a:p>
            <a:pPr>
              <a:spcBef>
                <a:spcPts val="2400"/>
              </a:spcBef>
            </a:pPr>
            <a:r>
              <a:rPr lang="en-US" sz="2200" dirty="0" smtClean="0"/>
              <a:t>Useful for quantifying gene expression in </a:t>
            </a:r>
            <a:r>
              <a:rPr lang="en-US" sz="2200" b="1" dirty="0" smtClean="0"/>
              <a:t>homogeneous</a:t>
            </a:r>
            <a:r>
              <a:rPr lang="en-US" sz="2200" dirty="0" smtClean="0"/>
              <a:t> populations</a:t>
            </a:r>
          </a:p>
          <a:p>
            <a:pPr>
              <a:spcBef>
                <a:spcPts val="2400"/>
              </a:spcBef>
            </a:pPr>
            <a:r>
              <a:rPr lang="en-US" sz="2200" dirty="0" smtClean="0"/>
              <a:t>Cheaper, easier, and more straightforward to analyze</a:t>
            </a:r>
            <a:endParaRPr lang="en-US" sz="2200" dirty="0"/>
          </a:p>
        </p:txBody>
      </p:sp>
      <p:sp>
        <p:nvSpPr>
          <p:cNvPr id="5" name="Content Placeholder 4"/>
          <p:cNvSpPr>
            <a:spLocks noGrp="1"/>
          </p:cNvSpPr>
          <p:nvPr>
            <p:ph sz="half" idx="2"/>
          </p:nvPr>
        </p:nvSpPr>
        <p:spPr>
          <a:xfrm>
            <a:off x="4663439" y="1708302"/>
            <a:ext cx="3918586" cy="4359124"/>
          </a:xfrm>
        </p:spPr>
        <p:txBody>
          <a:bodyPr>
            <a:normAutofit/>
          </a:bodyPr>
          <a:lstStyle/>
          <a:p>
            <a:pPr marL="0" indent="0" algn="ctr">
              <a:buNone/>
            </a:pPr>
            <a:r>
              <a:rPr lang="en-US" sz="2400" dirty="0" smtClean="0"/>
              <a:t>Single cell</a:t>
            </a:r>
          </a:p>
          <a:p>
            <a:pPr>
              <a:spcBef>
                <a:spcPts val="2400"/>
              </a:spcBef>
            </a:pPr>
            <a:r>
              <a:rPr lang="en-US" sz="2200" dirty="0" smtClean="0"/>
              <a:t>Measures the </a:t>
            </a:r>
            <a:r>
              <a:rPr lang="en-US" sz="2200" b="1" dirty="0" smtClean="0"/>
              <a:t>distribution</a:t>
            </a:r>
            <a:r>
              <a:rPr lang="en-US" sz="2200" dirty="0" smtClean="0"/>
              <a:t> of gene expression levels across a population of cells</a:t>
            </a:r>
          </a:p>
          <a:p>
            <a:pPr>
              <a:spcBef>
                <a:spcPts val="2400"/>
              </a:spcBef>
            </a:pPr>
            <a:r>
              <a:rPr lang="en-US" sz="2200" dirty="0" smtClean="0"/>
              <a:t>Useful for studying cell-specific transcriptomic differences in </a:t>
            </a:r>
            <a:r>
              <a:rPr lang="en-US" sz="2200" b="1" dirty="0" smtClean="0"/>
              <a:t>heterogeneous</a:t>
            </a:r>
            <a:r>
              <a:rPr lang="en-US" sz="2200" dirty="0" smtClean="0"/>
              <a:t> populations</a:t>
            </a:r>
          </a:p>
          <a:p>
            <a:pPr>
              <a:spcBef>
                <a:spcPts val="2400"/>
              </a:spcBef>
            </a:pPr>
            <a:r>
              <a:rPr lang="en-US" sz="2200" dirty="0" smtClean="0"/>
              <a:t>More difficult to collect and analyze, but allows us to study new questions</a:t>
            </a:r>
            <a:endParaRPr lang="en-US" sz="2200" dirty="0"/>
          </a:p>
        </p:txBody>
      </p:sp>
    </p:spTree>
    <p:extLst>
      <p:ext uri="{BB962C8B-B14F-4D97-AF65-F5344CB8AC3E}">
        <p14:creationId xmlns:p14="http://schemas.microsoft.com/office/powerpoint/2010/main" val="2714038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4655"/>
            <a:ext cx="4959751" cy="5560291"/>
          </a:xfrm>
          <a:prstGeom prst="rect">
            <a:avLst/>
          </a:prstGeom>
        </p:spPr>
      </p:pic>
      <p:pic>
        <p:nvPicPr>
          <p:cNvPr id="3" name="Picture 2"/>
          <p:cNvPicPr>
            <a:picLocks noChangeAspect="1"/>
          </p:cNvPicPr>
          <p:nvPr/>
        </p:nvPicPr>
        <p:blipFill>
          <a:blip r:embed="rId3"/>
          <a:stretch>
            <a:fillRect/>
          </a:stretch>
        </p:blipFill>
        <p:spPr>
          <a:xfrm>
            <a:off x="4889447" y="4137891"/>
            <a:ext cx="4245140" cy="2165350"/>
          </a:xfrm>
          <a:prstGeom prst="rect">
            <a:avLst/>
          </a:prstGeom>
        </p:spPr>
      </p:pic>
    </p:spTree>
    <p:extLst>
      <p:ext uri="{BB962C8B-B14F-4D97-AF65-F5344CB8AC3E}">
        <p14:creationId xmlns:p14="http://schemas.microsoft.com/office/powerpoint/2010/main" val="932848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762000"/>
            <a:ext cx="8763000" cy="5943600"/>
          </a:xfrm>
        </p:spPr>
        <p:txBody>
          <a:bodyPr>
            <a:normAutofit/>
          </a:bodyPr>
          <a:lstStyle/>
          <a:p>
            <a:pPr>
              <a:lnSpc>
                <a:spcPct val="120000"/>
              </a:lnSpc>
            </a:pPr>
            <a:r>
              <a:rPr lang="en-US" dirty="0" smtClean="0"/>
              <a:t>CPM = count per million</a:t>
            </a:r>
          </a:p>
          <a:p>
            <a:pPr lvl="1">
              <a:lnSpc>
                <a:spcPct val="120000"/>
              </a:lnSpc>
            </a:pPr>
            <a:r>
              <a:rPr lang="en-US" dirty="0"/>
              <a:t>Ignores </a:t>
            </a:r>
            <a:r>
              <a:rPr lang="en-US" dirty="0" err="1"/>
              <a:t>multireads</a:t>
            </a:r>
            <a:r>
              <a:rPr lang="en-US" dirty="0"/>
              <a:t> </a:t>
            </a:r>
            <a:r>
              <a:rPr lang="en-US" dirty="0">
                <a:sym typeface="Wingdings" panose="05000000000000000000" pitchFamily="2" charset="2"/>
              </a:rPr>
              <a:t> </a:t>
            </a:r>
            <a:r>
              <a:rPr lang="en-US" dirty="0"/>
              <a:t>underestimates expression of genes in large families</a:t>
            </a:r>
            <a:endParaRPr lang="en-US" dirty="0" smtClean="0"/>
          </a:p>
          <a:p>
            <a:pPr lvl="1">
              <a:lnSpc>
                <a:spcPct val="120000"/>
              </a:lnSpc>
            </a:pPr>
            <a:r>
              <a:rPr lang="en-US" dirty="0" smtClean="0"/>
              <a:t>Does not normalize for gene length </a:t>
            </a:r>
            <a:r>
              <a:rPr lang="en-US" dirty="0" smtClean="0">
                <a:sym typeface="Wingdings" panose="05000000000000000000" pitchFamily="2" charset="2"/>
              </a:rPr>
              <a:t> cannot compare CPMs b/w genes</a:t>
            </a:r>
          </a:p>
          <a:p>
            <a:pPr lvl="1">
              <a:lnSpc>
                <a:spcPct val="120000"/>
              </a:lnSpc>
            </a:pPr>
            <a:r>
              <a:rPr lang="en-US" dirty="0" smtClean="0"/>
              <a:t>Comparing CPMs between samples assumes similar transcriptome size</a:t>
            </a:r>
          </a:p>
          <a:p>
            <a:pPr>
              <a:lnSpc>
                <a:spcPct val="120000"/>
              </a:lnSpc>
            </a:pPr>
            <a:r>
              <a:rPr lang="en-US" dirty="0" smtClean="0"/>
              <a:t>RPKM/FPKM = reads/fragments per </a:t>
            </a:r>
            <a:r>
              <a:rPr lang="en-US" dirty="0" err="1" smtClean="0"/>
              <a:t>kilobase</a:t>
            </a:r>
            <a:r>
              <a:rPr lang="en-US" dirty="0" smtClean="0"/>
              <a:t> per million</a:t>
            </a:r>
          </a:p>
          <a:p>
            <a:pPr lvl="1">
              <a:lnSpc>
                <a:spcPct val="120000"/>
              </a:lnSpc>
            </a:pPr>
            <a:r>
              <a:rPr lang="en-US" dirty="0"/>
              <a:t>[</a:t>
            </a:r>
            <a:r>
              <a:rPr lang="en-US" dirty="0" err="1"/>
              <a:t>Mortazavi</a:t>
            </a:r>
            <a:r>
              <a:rPr lang="en-US" dirty="0"/>
              <a:t> et al. 08] </a:t>
            </a:r>
            <a:r>
              <a:rPr lang="en-US" dirty="0" smtClean="0"/>
              <a:t>Fractionally </a:t>
            </a:r>
            <a:r>
              <a:rPr lang="en-US" dirty="0"/>
              <a:t>allocates </a:t>
            </a:r>
            <a:r>
              <a:rPr lang="en-US" dirty="0" err="1"/>
              <a:t>multireads</a:t>
            </a:r>
            <a:r>
              <a:rPr lang="en-US" dirty="0"/>
              <a:t> based on unique read </a:t>
            </a:r>
            <a:r>
              <a:rPr lang="en-US" dirty="0" smtClean="0"/>
              <a:t>estimates</a:t>
            </a:r>
            <a:endParaRPr lang="en-US" dirty="0"/>
          </a:p>
          <a:p>
            <a:pPr lvl="1">
              <a:lnSpc>
                <a:spcPct val="120000"/>
              </a:lnSpc>
            </a:pPr>
            <a:r>
              <a:rPr lang="en-US" dirty="0"/>
              <a:t>Length for multi-isoform genes?</a:t>
            </a:r>
          </a:p>
          <a:p>
            <a:pPr lvl="1">
              <a:lnSpc>
                <a:spcPct val="120000"/>
              </a:lnSpc>
            </a:pPr>
            <a:r>
              <a:rPr lang="en-US" dirty="0"/>
              <a:t>Comparing </a:t>
            </a:r>
            <a:r>
              <a:rPr lang="en-US" dirty="0" smtClean="0"/>
              <a:t>FPKM </a:t>
            </a:r>
            <a:r>
              <a:rPr lang="en-US" dirty="0"/>
              <a:t>between </a:t>
            </a:r>
            <a:r>
              <a:rPr lang="en-US" dirty="0" smtClean="0"/>
              <a:t>samples assumes </a:t>
            </a:r>
            <a:r>
              <a:rPr lang="en-US" dirty="0"/>
              <a:t>similar </a:t>
            </a:r>
            <a:r>
              <a:rPr lang="en-US" dirty="0" smtClean="0"/>
              <a:t>transcriptome size</a:t>
            </a:r>
          </a:p>
          <a:p>
            <a:pPr>
              <a:lnSpc>
                <a:spcPct val="120000"/>
              </a:lnSpc>
            </a:pPr>
            <a:r>
              <a:rPr lang="en-US" dirty="0" smtClean="0"/>
              <a:t>TPM: transcripts per million</a:t>
            </a:r>
          </a:p>
          <a:p>
            <a:pPr lvl="1">
              <a:lnSpc>
                <a:spcPct val="120000"/>
              </a:lnSpc>
            </a:pPr>
            <a:r>
              <a:rPr lang="en-US" dirty="0" smtClean="0"/>
              <a:t>Still relative measure of expression, but comparable between samples</a:t>
            </a:r>
          </a:p>
          <a:p>
            <a:pPr lvl="1">
              <a:lnSpc>
                <a:spcPct val="120000"/>
              </a:lnSpc>
            </a:pPr>
            <a:r>
              <a:rPr lang="en-US" dirty="0" smtClean="0"/>
              <a:t>Most accurate estimation methods allocate </a:t>
            </a:r>
            <a:r>
              <a:rPr lang="en-US" dirty="0" err="1" smtClean="0"/>
              <a:t>multireads</a:t>
            </a:r>
            <a:r>
              <a:rPr lang="en-US" dirty="0" smtClean="0"/>
              <a:t> via expectation-maximization</a:t>
            </a:r>
          </a:p>
          <a:p>
            <a:pPr>
              <a:lnSpc>
                <a:spcPct val="120000"/>
              </a:lnSpc>
            </a:pPr>
            <a:r>
              <a:rPr lang="en-US" dirty="0" smtClean="0"/>
              <a:t>UMI counts</a:t>
            </a:r>
          </a:p>
          <a:p>
            <a:pPr lvl="1">
              <a:lnSpc>
                <a:spcPct val="120000"/>
              </a:lnSpc>
            </a:pPr>
            <a:r>
              <a:rPr lang="en-US" dirty="0" smtClean="0"/>
              <a:t>Absolute measure of expression? </a:t>
            </a:r>
          </a:p>
        </p:txBody>
      </p:sp>
      <p:graphicFrame>
        <p:nvGraphicFramePr>
          <p:cNvPr id="4" name="Diagram 3"/>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7061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dissolve">
                                      <p:cBhvr>
                                        <p:cTn id="7" dur="500"/>
                                        <p:tgtEl>
                                          <p:spTgt spid="2">
                                            <p:txEl>
                                              <p:pRg st="4" end="4"/>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dissolve">
                                      <p:cBhvr>
                                        <p:cTn id="10" dur="500"/>
                                        <p:tgtEl>
                                          <p:spTgt spid="2">
                                            <p:txEl>
                                              <p:pRg st="5" end="5"/>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dissolve">
                                      <p:cBhvr>
                                        <p:cTn id="13" dur="500"/>
                                        <p:tgtEl>
                                          <p:spTgt spid="2">
                                            <p:txEl>
                                              <p:pRg st="6" end="6"/>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dissolve">
                                      <p:cBhvr>
                                        <p:cTn id="16" dur="500"/>
                                        <p:tgtEl>
                                          <p:spTgt spid="2">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animEffect transition="in" filter="dissolve">
                                      <p:cBhvr>
                                        <p:cTn id="21" dur="500"/>
                                        <p:tgtEl>
                                          <p:spTgt spid="2">
                                            <p:txEl>
                                              <p:pRg st="8" end="8"/>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
                                            <p:txEl>
                                              <p:pRg st="9" end="9"/>
                                            </p:txEl>
                                          </p:spTgt>
                                        </p:tgtEl>
                                        <p:attrNameLst>
                                          <p:attrName>style.visibility</p:attrName>
                                        </p:attrNameLst>
                                      </p:cBhvr>
                                      <p:to>
                                        <p:strVal val="visible"/>
                                      </p:to>
                                    </p:set>
                                    <p:animEffect transition="in" filter="dissolve">
                                      <p:cBhvr>
                                        <p:cTn id="24" dur="500"/>
                                        <p:tgtEl>
                                          <p:spTgt spid="2">
                                            <p:txEl>
                                              <p:pRg st="9" end="9"/>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dissolve">
                                      <p:cBhvr>
                                        <p:cTn id="27" dur="500"/>
                                        <p:tgtEl>
                                          <p:spTgt spid="2">
                                            <p:txEl>
                                              <p:pRg st="10" end="1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11" end="11"/>
                                            </p:txEl>
                                          </p:spTgt>
                                        </p:tgtEl>
                                        <p:attrNameLst>
                                          <p:attrName>style.visibility</p:attrName>
                                        </p:attrNameLst>
                                      </p:cBhvr>
                                      <p:to>
                                        <p:strVal val="visible"/>
                                      </p:to>
                                    </p:set>
                                    <p:animEffect transition="in" filter="dissolve">
                                      <p:cBhvr>
                                        <p:cTn id="32" dur="500"/>
                                        <p:tgtEl>
                                          <p:spTgt spid="2">
                                            <p:txEl>
                                              <p:pRg st="11" end="11"/>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animEffect transition="in" filter="dissolve">
                                      <p:cBhvr>
                                        <p:cTn id="35"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642938"/>
            <a:ext cx="9144000" cy="1143000"/>
          </a:xfrm>
        </p:spPr>
        <p:txBody>
          <a:bodyPr>
            <a:normAutofit/>
          </a:bodyPr>
          <a:lstStyle/>
          <a:p>
            <a:pPr algn="l"/>
            <a:r>
              <a:rPr lang="en-US" sz="3200" dirty="0" smtClean="0"/>
              <a:t>Accuracy comparison (</a:t>
            </a:r>
            <a:r>
              <a:rPr lang="en-US" sz="3200" dirty="0" err="1" smtClean="0"/>
              <a:t>Kanitz</a:t>
            </a:r>
            <a:r>
              <a:rPr lang="en-US" sz="3200" dirty="0" smtClean="0"/>
              <a:t> et al. 2015)</a:t>
            </a:r>
            <a:endParaRPr lang="en-US" sz="3200" dirty="0"/>
          </a:p>
        </p:txBody>
      </p:sp>
      <p:pic>
        <p:nvPicPr>
          <p:cNvPr id="6952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56" r="-2052"/>
          <a:stretch/>
        </p:blipFill>
        <p:spPr bwMode="auto">
          <a:xfrm>
            <a:off x="0" y="1752600"/>
            <a:ext cx="4206240"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5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187" y="2895600"/>
            <a:ext cx="4945813"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Diagram 4"/>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extBox 1"/>
          <p:cNvSpPr txBox="1"/>
          <p:nvPr/>
        </p:nvSpPr>
        <p:spPr>
          <a:xfrm>
            <a:off x="5791200" y="2511113"/>
            <a:ext cx="1183529" cy="369332"/>
          </a:xfrm>
          <a:prstGeom prst="rect">
            <a:avLst/>
          </a:prstGeom>
          <a:noFill/>
        </p:spPr>
        <p:txBody>
          <a:bodyPr wrap="none" rtlCol="0">
            <a:spAutoFit/>
          </a:bodyPr>
          <a:lstStyle/>
          <a:p>
            <a:r>
              <a:rPr lang="en-US" dirty="0" smtClean="0"/>
              <a:t>30M reads</a:t>
            </a:r>
            <a:endParaRPr lang="en-US" dirty="0"/>
          </a:p>
        </p:txBody>
      </p:sp>
    </p:spTree>
    <p:extLst>
      <p:ext uri="{BB962C8B-B14F-4D97-AF65-F5344CB8AC3E}">
        <p14:creationId xmlns:p14="http://schemas.microsoft.com/office/powerpoint/2010/main" val="1076825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5299"/>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dissolv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 y="1752600"/>
            <a:ext cx="8877300" cy="4931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2"/>
          <p:cNvSpPr txBox="1">
            <a:spLocks/>
          </p:cNvSpPr>
          <p:nvPr/>
        </p:nvSpPr>
        <p:spPr>
          <a:xfrm>
            <a:off x="0" y="642257"/>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Runtime comparison (</a:t>
            </a:r>
            <a:r>
              <a:rPr lang="en-US" sz="3200" dirty="0" err="1" smtClean="0"/>
              <a:t>Kanitz</a:t>
            </a:r>
            <a:r>
              <a:rPr lang="en-US" sz="3200" dirty="0" smtClean="0"/>
              <a:t> et al. 2015)</a:t>
            </a:r>
            <a:endParaRPr lang="en-US" sz="3200" dirty="0"/>
          </a:p>
        </p:txBody>
      </p:sp>
      <p:graphicFrame>
        <p:nvGraphicFramePr>
          <p:cNvPr id="5" name="Diagram 4"/>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p:cNvSpPr txBox="1"/>
          <p:nvPr/>
        </p:nvSpPr>
        <p:spPr>
          <a:xfrm>
            <a:off x="17318" y="1611868"/>
            <a:ext cx="897082" cy="369332"/>
          </a:xfrm>
          <a:prstGeom prst="rect">
            <a:avLst/>
          </a:prstGeom>
          <a:solidFill>
            <a:schemeClr val="bg1"/>
          </a:solidFill>
        </p:spPr>
        <p:txBody>
          <a:bodyPr wrap="square" rtlCol="0">
            <a:spAutoFit/>
          </a:bodyPr>
          <a:lstStyle/>
          <a:p>
            <a:r>
              <a:rPr lang="en-US" dirty="0" smtClean="0"/>
              <a:t>1 core</a:t>
            </a:r>
            <a:endParaRPr lang="en-US" dirty="0"/>
          </a:p>
        </p:txBody>
      </p:sp>
      <p:sp>
        <p:nvSpPr>
          <p:cNvPr id="8" name="TextBox 7"/>
          <p:cNvSpPr txBox="1"/>
          <p:nvPr/>
        </p:nvSpPr>
        <p:spPr>
          <a:xfrm>
            <a:off x="4572000" y="1611868"/>
            <a:ext cx="1219200" cy="369332"/>
          </a:xfrm>
          <a:prstGeom prst="rect">
            <a:avLst/>
          </a:prstGeom>
          <a:solidFill>
            <a:schemeClr val="bg1"/>
          </a:solidFill>
        </p:spPr>
        <p:txBody>
          <a:bodyPr wrap="square" rtlCol="0">
            <a:spAutoFit/>
          </a:bodyPr>
          <a:lstStyle/>
          <a:p>
            <a:r>
              <a:rPr lang="en-US" dirty="0" smtClean="0"/>
              <a:t>16 cores</a:t>
            </a:r>
            <a:endParaRPr lang="en-US" dirty="0"/>
          </a:p>
        </p:txBody>
      </p:sp>
    </p:spTree>
    <p:extLst>
      <p:ext uri="{BB962C8B-B14F-4D97-AF65-F5344CB8AC3E}">
        <p14:creationId xmlns:p14="http://schemas.microsoft.com/office/powerpoint/2010/main" val="20655115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990600"/>
            <a:ext cx="9144000"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70000"/>
              </a:lnSpc>
              <a:spcAft>
                <a:spcPts val="600"/>
              </a:spcAft>
            </a:pPr>
            <a:r>
              <a:rPr lang="en-US" sz="3200" dirty="0" smtClean="0"/>
              <a:t>Why speed matters?</a:t>
            </a:r>
          </a:p>
          <a:p>
            <a:pPr marL="914400" lvl="1" indent="-457200">
              <a:buFont typeface="Arial" panose="020B0604020202020204" pitchFamily="34" charset="0"/>
              <a:buChar char="•"/>
            </a:pPr>
            <a:r>
              <a:rPr lang="en-US" sz="2600" dirty="0" smtClean="0"/>
              <a:t>Quantifying estimate uncertainty by non-parametric bootstrapping</a:t>
            </a:r>
            <a:endParaRPr lang="en-US" sz="2600" dirty="0"/>
          </a:p>
        </p:txBody>
      </p:sp>
      <p:graphicFrame>
        <p:nvGraphicFramePr>
          <p:cNvPr id="5" name="Diagram 4"/>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hart 9"/>
          <p:cNvGraphicFramePr>
            <a:graphicFrameLocks/>
          </p:cNvGraphicFramePr>
          <p:nvPr>
            <p:extLst/>
          </p:nvPr>
        </p:nvGraphicFramePr>
        <p:xfrm>
          <a:off x="838200" y="2849033"/>
          <a:ext cx="3097530" cy="167513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 name="Chart 10"/>
          <p:cNvGraphicFramePr>
            <a:graphicFrameLocks/>
          </p:cNvGraphicFramePr>
          <p:nvPr>
            <p:extLst/>
          </p:nvPr>
        </p:nvGraphicFramePr>
        <p:xfrm>
          <a:off x="2667000" y="5058833"/>
          <a:ext cx="2727960" cy="1341967"/>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2" name="Chart 11"/>
          <p:cNvGraphicFramePr>
            <a:graphicFrameLocks/>
          </p:cNvGraphicFramePr>
          <p:nvPr>
            <p:extLst/>
          </p:nvPr>
        </p:nvGraphicFramePr>
        <p:xfrm>
          <a:off x="5334000" y="2895601"/>
          <a:ext cx="2971800" cy="1540876"/>
        </p:xfrm>
        <a:graphic>
          <a:graphicData uri="http://schemas.openxmlformats.org/drawingml/2006/chart">
            <c:chart xmlns:c="http://schemas.openxmlformats.org/drawingml/2006/chart" xmlns:r="http://schemas.openxmlformats.org/officeDocument/2006/relationships" r:id="rId10"/>
          </a:graphicData>
        </a:graphic>
      </p:graphicFrame>
      <p:sp>
        <p:nvSpPr>
          <p:cNvPr id="2" name="TextBox 1"/>
          <p:cNvSpPr txBox="1"/>
          <p:nvPr/>
        </p:nvSpPr>
        <p:spPr>
          <a:xfrm>
            <a:off x="1828800" y="4385846"/>
            <a:ext cx="863250" cy="338554"/>
          </a:xfrm>
          <a:prstGeom prst="rect">
            <a:avLst/>
          </a:prstGeom>
          <a:noFill/>
        </p:spPr>
        <p:txBody>
          <a:bodyPr wrap="none" rtlCol="0">
            <a:spAutoFit/>
          </a:bodyPr>
          <a:lstStyle/>
          <a:p>
            <a:r>
              <a:rPr lang="en-US" sz="1600" dirty="0" smtClean="0"/>
              <a:t>M reads</a:t>
            </a:r>
            <a:endParaRPr lang="en-US" dirty="0"/>
          </a:p>
        </p:txBody>
      </p:sp>
      <p:sp>
        <p:nvSpPr>
          <p:cNvPr id="8" name="TextBox 7"/>
          <p:cNvSpPr txBox="1"/>
          <p:nvPr/>
        </p:nvSpPr>
        <p:spPr>
          <a:xfrm>
            <a:off x="6090000" y="4267200"/>
            <a:ext cx="863250" cy="338554"/>
          </a:xfrm>
          <a:prstGeom prst="rect">
            <a:avLst/>
          </a:prstGeom>
          <a:noFill/>
        </p:spPr>
        <p:txBody>
          <a:bodyPr wrap="none" rtlCol="0">
            <a:spAutoFit/>
          </a:bodyPr>
          <a:lstStyle/>
          <a:p>
            <a:r>
              <a:rPr lang="en-US" sz="1600" dirty="0" smtClean="0"/>
              <a:t>M reads</a:t>
            </a:r>
            <a:endParaRPr lang="en-US" dirty="0"/>
          </a:p>
        </p:txBody>
      </p:sp>
      <p:sp>
        <p:nvSpPr>
          <p:cNvPr id="9" name="TextBox 8"/>
          <p:cNvSpPr txBox="1"/>
          <p:nvPr/>
        </p:nvSpPr>
        <p:spPr>
          <a:xfrm>
            <a:off x="3403950" y="6230974"/>
            <a:ext cx="863250" cy="338554"/>
          </a:xfrm>
          <a:prstGeom prst="rect">
            <a:avLst/>
          </a:prstGeom>
          <a:noFill/>
        </p:spPr>
        <p:txBody>
          <a:bodyPr wrap="none" rtlCol="0">
            <a:spAutoFit/>
          </a:bodyPr>
          <a:lstStyle/>
          <a:p>
            <a:r>
              <a:rPr lang="en-US" sz="1600" dirty="0" smtClean="0"/>
              <a:t>M reads</a:t>
            </a:r>
            <a:endParaRPr lang="en-US" dirty="0"/>
          </a:p>
        </p:txBody>
      </p:sp>
      <p:sp>
        <p:nvSpPr>
          <p:cNvPr id="13" name="TextBox 12"/>
          <p:cNvSpPr txBox="1"/>
          <p:nvPr/>
        </p:nvSpPr>
        <p:spPr>
          <a:xfrm rot="16200000">
            <a:off x="265584" y="3276600"/>
            <a:ext cx="795411" cy="338554"/>
          </a:xfrm>
          <a:prstGeom prst="rect">
            <a:avLst/>
          </a:prstGeom>
          <a:noFill/>
        </p:spPr>
        <p:txBody>
          <a:bodyPr wrap="none" rtlCol="0">
            <a:spAutoFit/>
          </a:bodyPr>
          <a:lstStyle/>
          <a:p>
            <a:r>
              <a:rPr lang="en-US" sz="1600" dirty="0" smtClean="0"/>
              <a:t>TPM</a:t>
            </a:r>
            <a:r>
              <a:rPr lang="en-US" sz="1600" baseline="-25000" dirty="0" smtClean="0"/>
              <a:t>RPG</a:t>
            </a:r>
            <a:endParaRPr lang="en-US" baseline="-25000" dirty="0"/>
          </a:p>
        </p:txBody>
      </p:sp>
      <p:sp>
        <p:nvSpPr>
          <p:cNvPr id="15" name="TextBox 14"/>
          <p:cNvSpPr txBox="1"/>
          <p:nvPr/>
        </p:nvSpPr>
        <p:spPr>
          <a:xfrm rot="16200000">
            <a:off x="2209972" y="5376617"/>
            <a:ext cx="795411" cy="338554"/>
          </a:xfrm>
          <a:prstGeom prst="rect">
            <a:avLst/>
          </a:prstGeom>
          <a:noFill/>
        </p:spPr>
        <p:txBody>
          <a:bodyPr wrap="none" rtlCol="0">
            <a:spAutoFit/>
          </a:bodyPr>
          <a:lstStyle/>
          <a:p>
            <a:r>
              <a:rPr lang="en-US" sz="1600" dirty="0" smtClean="0"/>
              <a:t>TPM</a:t>
            </a:r>
            <a:r>
              <a:rPr lang="en-US" sz="1600" baseline="-25000" dirty="0" smtClean="0"/>
              <a:t>RPG</a:t>
            </a:r>
            <a:endParaRPr lang="en-US" baseline="-25000" dirty="0"/>
          </a:p>
        </p:txBody>
      </p:sp>
      <p:sp>
        <p:nvSpPr>
          <p:cNvPr id="16" name="TextBox 15"/>
          <p:cNvSpPr txBox="1"/>
          <p:nvPr/>
        </p:nvSpPr>
        <p:spPr>
          <a:xfrm rot="16200000">
            <a:off x="4843217" y="3352629"/>
            <a:ext cx="795411" cy="338554"/>
          </a:xfrm>
          <a:prstGeom prst="rect">
            <a:avLst/>
          </a:prstGeom>
          <a:noFill/>
        </p:spPr>
        <p:txBody>
          <a:bodyPr wrap="none" rtlCol="0">
            <a:spAutoFit/>
          </a:bodyPr>
          <a:lstStyle/>
          <a:p>
            <a:r>
              <a:rPr lang="en-US" sz="1600" dirty="0" smtClean="0"/>
              <a:t>TPM</a:t>
            </a:r>
            <a:r>
              <a:rPr lang="en-US" sz="1600" baseline="-25000" dirty="0" smtClean="0"/>
              <a:t>RPG</a:t>
            </a:r>
            <a:endParaRPr lang="en-US" baseline="-25000" dirty="0"/>
          </a:p>
        </p:txBody>
      </p:sp>
    </p:spTree>
    <p:extLst>
      <p:ext uri="{BB962C8B-B14F-4D97-AF65-F5344CB8AC3E}">
        <p14:creationId xmlns:p14="http://schemas.microsoft.com/office/powerpoint/2010/main" val="184389296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2" name="Group 1"/>
          <p:cNvGrpSpPr/>
          <p:nvPr/>
        </p:nvGrpSpPr>
        <p:grpSpPr>
          <a:xfrm>
            <a:off x="4696725" y="951826"/>
            <a:ext cx="4239599" cy="2553373"/>
            <a:chOff x="4696725" y="951826"/>
            <a:chExt cx="4239599" cy="2553373"/>
          </a:xfrm>
        </p:grpSpPr>
        <p:pic>
          <p:nvPicPr>
            <p:cNvPr id="176" name="Shape 176"/>
            <p:cNvPicPr preferRelativeResize="0"/>
            <p:nvPr/>
          </p:nvPicPr>
          <p:blipFill rotWithShape="1">
            <a:blip r:embed="rId3">
              <a:alphaModFix/>
            </a:blip>
            <a:srcRect t="54128" b="23562"/>
            <a:stretch/>
          </p:blipFill>
          <p:spPr>
            <a:xfrm>
              <a:off x="4849972" y="1265684"/>
              <a:ext cx="3652580" cy="2239515"/>
            </a:xfrm>
            <a:prstGeom prst="rect">
              <a:avLst/>
            </a:prstGeom>
            <a:noFill/>
            <a:ln>
              <a:noFill/>
            </a:ln>
          </p:spPr>
        </p:pic>
        <p:sp>
          <p:nvSpPr>
            <p:cNvPr id="182" name="Shape 182"/>
            <p:cNvSpPr txBox="1"/>
            <p:nvPr/>
          </p:nvSpPr>
          <p:spPr>
            <a:xfrm>
              <a:off x="4696725" y="951826"/>
              <a:ext cx="4239599" cy="252899"/>
            </a:xfrm>
            <a:prstGeom prst="rect">
              <a:avLst/>
            </a:prstGeom>
            <a:noFill/>
            <a:ln>
              <a:noFill/>
            </a:ln>
          </p:spPr>
          <p:txBody>
            <a:bodyPr lIns="91425" tIns="91425" rIns="91425" bIns="91425" anchor="ctr" anchorCtr="0">
              <a:noAutofit/>
            </a:bodyPr>
            <a:lstStyle/>
            <a:p>
              <a:pPr algn="ctr"/>
              <a:r>
                <a:rPr lang="en-US" dirty="0" smtClean="0">
                  <a:latin typeface="Arial Narrow"/>
                  <a:cs typeface="Arial Narrow"/>
                </a:rPr>
                <a:t>Detected genes/cell  -- main population</a:t>
              </a:r>
              <a:endParaRPr lang="en-US" dirty="0">
                <a:latin typeface="Arial Narrow"/>
                <a:cs typeface="Arial Narrow"/>
              </a:endParaRPr>
            </a:p>
          </p:txBody>
        </p:sp>
      </p:grpSp>
      <p:graphicFrame>
        <p:nvGraphicFramePr>
          <p:cNvPr id="11" name="Diagram 10"/>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oup 2"/>
          <p:cNvGrpSpPr/>
          <p:nvPr/>
        </p:nvGrpSpPr>
        <p:grpSpPr>
          <a:xfrm>
            <a:off x="4806430" y="4090850"/>
            <a:ext cx="4239599" cy="2767150"/>
            <a:chOff x="4806430" y="4090850"/>
            <a:chExt cx="4239599" cy="2767150"/>
          </a:xfrm>
        </p:grpSpPr>
        <p:pic>
          <p:nvPicPr>
            <p:cNvPr id="12" name="Shape 190"/>
            <p:cNvPicPr preferRelativeResize="0"/>
            <p:nvPr/>
          </p:nvPicPr>
          <p:blipFill rotWithShape="1">
            <a:blip r:embed="rId9">
              <a:alphaModFix/>
            </a:blip>
            <a:srcRect t="6794" b="45639"/>
            <a:stretch/>
          </p:blipFill>
          <p:spPr>
            <a:xfrm>
              <a:off x="4849972" y="4419600"/>
              <a:ext cx="3652580" cy="2438400"/>
            </a:xfrm>
            <a:prstGeom prst="rect">
              <a:avLst/>
            </a:prstGeom>
            <a:noFill/>
            <a:ln>
              <a:noFill/>
            </a:ln>
          </p:spPr>
        </p:pic>
        <p:sp>
          <p:nvSpPr>
            <p:cNvPr id="13" name="Shape 182"/>
            <p:cNvSpPr txBox="1"/>
            <p:nvPr/>
          </p:nvSpPr>
          <p:spPr>
            <a:xfrm>
              <a:off x="4806430" y="4090850"/>
              <a:ext cx="4239599" cy="252899"/>
            </a:xfrm>
            <a:prstGeom prst="rect">
              <a:avLst/>
            </a:prstGeom>
            <a:noFill/>
            <a:ln>
              <a:noFill/>
            </a:ln>
          </p:spPr>
          <p:txBody>
            <a:bodyPr lIns="91425" tIns="91425" rIns="91425" bIns="91425" anchor="ctr" anchorCtr="0">
              <a:noAutofit/>
            </a:bodyPr>
            <a:lstStyle/>
            <a:p>
              <a:pPr algn="ctr"/>
              <a:r>
                <a:rPr lang="en-US" dirty="0" smtClean="0">
                  <a:latin typeface="Arial Narrow"/>
                  <a:cs typeface="Arial Narrow"/>
                </a:rPr>
                <a:t>Detected genes/cell  -- minor population</a:t>
              </a:r>
              <a:endParaRPr lang="en-US" dirty="0">
                <a:latin typeface="Arial Narrow"/>
                <a:cs typeface="Arial Narrow"/>
              </a:endParaRPr>
            </a:p>
          </p:txBody>
        </p:sp>
      </p:grpSp>
      <p:grpSp>
        <p:nvGrpSpPr>
          <p:cNvPr id="4" name="Group 3"/>
          <p:cNvGrpSpPr/>
          <p:nvPr/>
        </p:nvGrpSpPr>
        <p:grpSpPr>
          <a:xfrm>
            <a:off x="0" y="2155783"/>
            <a:ext cx="4391999" cy="3147737"/>
            <a:chOff x="0" y="2155783"/>
            <a:chExt cx="4391999" cy="3147737"/>
          </a:xfrm>
        </p:grpSpPr>
        <p:pic>
          <p:nvPicPr>
            <p:cNvPr id="177" name="Shape 177"/>
            <p:cNvPicPr preferRelativeResize="0"/>
            <p:nvPr/>
          </p:nvPicPr>
          <p:blipFill rotWithShape="1">
            <a:blip r:embed="rId3">
              <a:alphaModFix/>
            </a:blip>
            <a:srcRect t="3652" b="72695"/>
            <a:stretch/>
          </p:blipFill>
          <p:spPr>
            <a:xfrm>
              <a:off x="0" y="2651760"/>
              <a:ext cx="4233600" cy="2651760"/>
            </a:xfrm>
            <a:prstGeom prst="rect">
              <a:avLst/>
            </a:prstGeom>
            <a:noFill/>
            <a:ln>
              <a:noFill/>
            </a:ln>
          </p:spPr>
        </p:pic>
        <p:sp>
          <p:nvSpPr>
            <p:cNvPr id="14" name="Shape 182"/>
            <p:cNvSpPr txBox="1"/>
            <p:nvPr/>
          </p:nvSpPr>
          <p:spPr>
            <a:xfrm>
              <a:off x="152400" y="2155783"/>
              <a:ext cx="4239599" cy="252899"/>
            </a:xfrm>
            <a:prstGeom prst="rect">
              <a:avLst/>
            </a:prstGeom>
            <a:noFill/>
            <a:ln>
              <a:noFill/>
            </a:ln>
          </p:spPr>
          <p:txBody>
            <a:bodyPr lIns="91425" tIns="91425" rIns="91425" bIns="91425" anchor="ctr" anchorCtr="0">
              <a:noAutofit/>
            </a:bodyPr>
            <a:lstStyle/>
            <a:p>
              <a:pPr algn="ctr"/>
              <a:r>
                <a:rPr lang="en-US" dirty="0" smtClean="0">
                  <a:latin typeface="Arial Narrow"/>
                  <a:cs typeface="Arial Narrow"/>
                </a:rPr>
                <a:t>Detected genes/cell  -- bi-modal distribution</a:t>
              </a:r>
              <a:endParaRPr lang="en-US" dirty="0">
                <a:latin typeface="Arial Narrow"/>
                <a:cs typeface="Arial Narrow"/>
              </a:endParaRPr>
            </a:p>
          </p:txBody>
        </p:sp>
      </p:grpSp>
    </p:spTree>
    <p:extLst>
      <p:ext uri="{BB962C8B-B14F-4D97-AF65-F5344CB8AC3E}">
        <p14:creationId xmlns:p14="http://schemas.microsoft.com/office/powerpoint/2010/main" val="4108564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5" name="Shape 215"/>
          <p:cNvPicPr preferRelativeResize="0">
            <a:picLocks noChangeAspect="1"/>
          </p:cNvPicPr>
          <p:nvPr/>
        </p:nvPicPr>
        <p:blipFill rotWithShape="1">
          <a:blip r:embed="rId3">
            <a:alphaModFix/>
          </a:blip>
          <a:srcRect t="13839" r="13555" b="-1486"/>
          <a:stretch/>
        </p:blipFill>
        <p:spPr>
          <a:xfrm>
            <a:off x="533400" y="2133600"/>
            <a:ext cx="7890085" cy="3875314"/>
          </a:xfrm>
          <a:prstGeom prst="rect">
            <a:avLst/>
          </a:prstGeom>
          <a:noFill/>
          <a:ln>
            <a:noFill/>
          </a:ln>
        </p:spPr>
      </p:pic>
      <p:graphicFrame>
        <p:nvGraphicFramePr>
          <p:cNvPr id="13" name="Diagram 12"/>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itle 2"/>
          <p:cNvSpPr txBox="1">
            <a:spLocks/>
          </p:cNvSpPr>
          <p:nvPr/>
        </p:nvSpPr>
        <p:spPr>
          <a:xfrm>
            <a:off x="-10886" y="533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t>Technical failures or biologically interesting cells? </a:t>
            </a:r>
            <a:endParaRPr lang="en-US" sz="3200" dirty="0"/>
          </a:p>
        </p:txBody>
      </p:sp>
    </p:spTree>
    <p:extLst>
      <p:ext uri="{BB962C8B-B14F-4D97-AF65-F5344CB8AC3E}">
        <p14:creationId xmlns:p14="http://schemas.microsoft.com/office/powerpoint/2010/main" val="1579061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13" name="Diagram 12"/>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itle 2"/>
          <p:cNvSpPr txBox="1">
            <a:spLocks/>
          </p:cNvSpPr>
          <p:nvPr/>
        </p:nvSpPr>
        <p:spPr>
          <a:xfrm>
            <a:off x="-10886" y="533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err="1" smtClean="0"/>
              <a:t>Cellity</a:t>
            </a:r>
            <a:r>
              <a:rPr lang="en-US" sz="3200" dirty="0" smtClean="0"/>
              <a:t> cell-QC pipeline </a:t>
            </a:r>
            <a:endParaRPr lang="en-US" sz="3200" dirty="0"/>
          </a:p>
        </p:txBody>
      </p:sp>
      <p:pic>
        <p:nvPicPr>
          <p:cNvPr id="2457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439" y="1524000"/>
            <a:ext cx="8731250" cy="499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76439" y="6534834"/>
            <a:ext cx="8731250" cy="338554"/>
          </a:xfrm>
          <a:prstGeom prst="rect">
            <a:avLst/>
          </a:prstGeom>
        </p:spPr>
        <p:txBody>
          <a:bodyPr wrap="square">
            <a:spAutoFit/>
          </a:bodyPr>
          <a:lstStyle/>
          <a:p>
            <a:r>
              <a:rPr lang="en-US" sz="1600" dirty="0" err="1" smtClean="0">
                <a:solidFill>
                  <a:schemeClr val="tx1">
                    <a:lumMod val="50000"/>
                    <a:lumOff val="50000"/>
                  </a:schemeClr>
                </a:solidFill>
              </a:rPr>
              <a:t>Ilicic</a:t>
            </a:r>
            <a:r>
              <a:rPr lang="en-US" sz="1600" dirty="0" smtClean="0">
                <a:solidFill>
                  <a:schemeClr val="tx1">
                    <a:lumMod val="50000"/>
                    <a:lumOff val="50000"/>
                  </a:schemeClr>
                </a:solidFill>
              </a:rPr>
              <a:t> et al. 2016, https</a:t>
            </a:r>
            <a:r>
              <a:rPr lang="en-US" sz="1600" dirty="0">
                <a:solidFill>
                  <a:schemeClr val="tx1">
                    <a:lumMod val="50000"/>
                    <a:lumOff val="50000"/>
                  </a:schemeClr>
                </a:solidFill>
              </a:rPr>
              <a:t>://genomebiology.biomedcentral.com/articles/10.1186/s13059-016-0888-1</a:t>
            </a:r>
          </a:p>
        </p:txBody>
      </p:sp>
    </p:spTree>
    <p:extLst>
      <p:ext uri="{BB962C8B-B14F-4D97-AF65-F5344CB8AC3E}">
        <p14:creationId xmlns:p14="http://schemas.microsoft.com/office/powerpoint/2010/main" val="19645259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13" name="Diagram 12"/>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itle 2"/>
          <p:cNvSpPr txBox="1">
            <a:spLocks/>
          </p:cNvSpPr>
          <p:nvPr/>
        </p:nvSpPr>
        <p:spPr>
          <a:xfrm>
            <a:off x="-10886" y="53340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err="1" smtClean="0"/>
              <a:t>Cellity</a:t>
            </a:r>
            <a:r>
              <a:rPr lang="en-US" sz="3200" dirty="0" smtClean="0"/>
              <a:t> cell-QC pipeline </a:t>
            </a:r>
            <a:endParaRPr lang="en-US" sz="3200" dirty="0"/>
          </a:p>
        </p:txBody>
      </p:sp>
      <p:sp>
        <p:nvSpPr>
          <p:cNvPr id="2" name="Rectangle 1"/>
          <p:cNvSpPr/>
          <p:nvPr/>
        </p:nvSpPr>
        <p:spPr>
          <a:xfrm>
            <a:off x="176439" y="6534834"/>
            <a:ext cx="8731250" cy="338554"/>
          </a:xfrm>
          <a:prstGeom prst="rect">
            <a:avLst/>
          </a:prstGeom>
        </p:spPr>
        <p:txBody>
          <a:bodyPr wrap="square">
            <a:spAutoFit/>
          </a:bodyPr>
          <a:lstStyle/>
          <a:p>
            <a:r>
              <a:rPr lang="en-US" sz="1600" dirty="0" err="1" smtClean="0">
                <a:solidFill>
                  <a:schemeClr val="tx1">
                    <a:lumMod val="50000"/>
                    <a:lumOff val="50000"/>
                  </a:schemeClr>
                </a:solidFill>
              </a:rPr>
              <a:t>Ilicic</a:t>
            </a:r>
            <a:r>
              <a:rPr lang="en-US" sz="1600" dirty="0" smtClean="0">
                <a:solidFill>
                  <a:schemeClr val="tx1">
                    <a:lumMod val="50000"/>
                    <a:lumOff val="50000"/>
                  </a:schemeClr>
                </a:solidFill>
              </a:rPr>
              <a:t> et al. 2016, https</a:t>
            </a:r>
            <a:r>
              <a:rPr lang="en-US" sz="1600" dirty="0">
                <a:solidFill>
                  <a:schemeClr val="tx1">
                    <a:lumMod val="50000"/>
                    <a:lumOff val="50000"/>
                  </a:schemeClr>
                </a:solidFill>
              </a:rPr>
              <a:t>://genomebiology.biomedcentral.com/articles/10.1186/s13059-016-0888-1</a:t>
            </a:r>
          </a:p>
        </p:txBody>
      </p:sp>
      <p:grpSp>
        <p:nvGrpSpPr>
          <p:cNvPr id="4" name="Group 3"/>
          <p:cNvGrpSpPr/>
          <p:nvPr/>
        </p:nvGrpSpPr>
        <p:grpSpPr>
          <a:xfrm>
            <a:off x="176439" y="1554480"/>
            <a:ext cx="8229600" cy="5029200"/>
            <a:chOff x="176439" y="1554480"/>
            <a:chExt cx="8229600" cy="5029200"/>
          </a:xfrm>
        </p:grpSpPr>
        <p:pic>
          <p:nvPicPr>
            <p:cNvPr id="25602"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t="4359" b="-728"/>
            <a:stretch/>
          </p:blipFill>
          <p:spPr bwMode="auto">
            <a:xfrm>
              <a:off x="176439" y="1554480"/>
              <a:ext cx="822960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76439" y="3962400"/>
              <a:ext cx="50936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9805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13" name="Diagram 12"/>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itle 2"/>
          <p:cNvSpPr txBox="1">
            <a:spLocks/>
          </p:cNvSpPr>
          <p:nvPr/>
        </p:nvSpPr>
        <p:spPr>
          <a:xfrm>
            <a:off x="137314" y="762000"/>
            <a:ext cx="8995799" cy="2133600"/>
          </a:xfrm>
          <a:prstGeom prst="rect">
            <a:avLst/>
          </a:prstGeom>
          <a:solidFill>
            <a:schemeClr val="bg1"/>
          </a:solidFill>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smtClean="0"/>
              <a:t>Need to correct for variability in RT &amp; amplification efficiency, sequencing </a:t>
            </a:r>
            <a:r>
              <a:rPr lang="en-US" sz="2800" dirty="0"/>
              <a:t>depth, batch effects, …</a:t>
            </a:r>
            <a:endParaRPr lang="en-US" sz="2800" dirty="0" smtClean="0"/>
          </a:p>
          <a:p>
            <a:pPr marL="342900" indent="-342900" algn="l">
              <a:buFont typeface="Arial" panose="020B0604020202020204" pitchFamily="34" charset="0"/>
              <a:buChar char="•"/>
            </a:pPr>
            <a:r>
              <a:rPr lang="en-US" sz="2400" dirty="0" smtClean="0"/>
              <a:t>Based on external controls (ERCC)</a:t>
            </a:r>
          </a:p>
          <a:p>
            <a:pPr marL="342900" indent="-342900" algn="l">
              <a:buFont typeface="Arial" panose="020B0604020202020204" pitchFamily="34" charset="0"/>
              <a:buChar char="•"/>
            </a:pPr>
            <a:r>
              <a:rPr lang="en-US" sz="2400" dirty="0" smtClean="0"/>
              <a:t>Based on expression levels/counts (</a:t>
            </a:r>
            <a:r>
              <a:rPr lang="en-US" sz="2400" dirty="0" err="1" smtClean="0"/>
              <a:t>DESeq</a:t>
            </a:r>
            <a:r>
              <a:rPr lang="en-US" sz="2400" dirty="0" smtClean="0"/>
              <a:t>, TMM, pool-based deconvolution)</a:t>
            </a:r>
          </a:p>
          <a:p>
            <a:pPr algn="l"/>
            <a:endParaRPr lang="en-US" sz="2400" dirty="0" smtClean="0"/>
          </a:p>
        </p:txBody>
      </p:sp>
      <p:grpSp>
        <p:nvGrpSpPr>
          <p:cNvPr id="11" name="Group 10"/>
          <p:cNvGrpSpPr/>
          <p:nvPr/>
        </p:nvGrpSpPr>
        <p:grpSpPr>
          <a:xfrm>
            <a:off x="137314" y="2743200"/>
            <a:ext cx="8726999" cy="4001682"/>
            <a:chOff x="137314" y="2743200"/>
            <a:chExt cx="8726999" cy="4001682"/>
          </a:xfrm>
        </p:grpSpPr>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113" y="2743200"/>
              <a:ext cx="8458200" cy="3882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314" y="6248400"/>
              <a:ext cx="2971800" cy="496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53082444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single-cell RNA-</a:t>
            </a:r>
            <a:r>
              <a:rPr lang="en-US" dirty="0" err="1" smtClean="0"/>
              <a:t>seq</a:t>
            </a:r>
            <a:endParaRPr lang="en-US" dirty="0"/>
          </a:p>
        </p:txBody>
      </p:sp>
      <p:sp>
        <p:nvSpPr>
          <p:cNvPr id="3" name="Content Placeholder 2"/>
          <p:cNvSpPr>
            <a:spLocks noGrp="1"/>
          </p:cNvSpPr>
          <p:nvPr>
            <p:ph sz="half" idx="1"/>
          </p:nvPr>
        </p:nvSpPr>
        <p:spPr>
          <a:xfrm>
            <a:off x="822960" y="1708298"/>
            <a:ext cx="3595857" cy="4602619"/>
          </a:xfrm>
        </p:spPr>
        <p:txBody>
          <a:bodyPr>
            <a:normAutofit/>
          </a:bodyPr>
          <a:lstStyle/>
          <a:p>
            <a:r>
              <a:rPr lang="en-US" sz="2200" dirty="0"/>
              <a:t>Identifying rare cell </a:t>
            </a:r>
            <a:r>
              <a:rPr lang="en-US" sz="2200" dirty="0" smtClean="0"/>
              <a:t>subtypes</a:t>
            </a:r>
          </a:p>
          <a:p>
            <a:pPr lvl="2"/>
            <a:r>
              <a:rPr lang="en-US" sz="1750" dirty="0" err="1">
                <a:hlinkClick r:id="rId3"/>
              </a:rPr>
              <a:t>Mahata</a:t>
            </a:r>
            <a:r>
              <a:rPr lang="en-US" sz="1750" dirty="0">
                <a:hlinkClick r:id="rId3"/>
              </a:rPr>
              <a:t> </a:t>
            </a:r>
            <a:r>
              <a:rPr lang="en-US" sz="1750" i="1" dirty="0">
                <a:hlinkClick r:id="rId3"/>
              </a:rPr>
              <a:t>et al.</a:t>
            </a:r>
            <a:r>
              <a:rPr lang="en-US" sz="1750" dirty="0"/>
              <a:t> (2014)</a:t>
            </a:r>
          </a:p>
          <a:p>
            <a:pPr lvl="2"/>
            <a:r>
              <a:rPr lang="en-US" sz="1750" dirty="0" err="1">
                <a:hlinkClick r:id="rId4"/>
              </a:rPr>
              <a:t>Shalek</a:t>
            </a:r>
            <a:r>
              <a:rPr lang="en-US" sz="1750" dirty="0">
                <a:hlinkClick r:id="rId4"/>
              </a:rPr>
              <a:t> </a:t>
            </a:r>
            <a:r>
              <a:rPr lang="en-US" sz="1750" i="1" dirty="0">
                <a:hlinkClick r:id="rId4"/>
              </a:rPr>
              <a:t>et al</a:t>
            </a:r>
            <a:r>
              <a:rPr lang="en-US" sz="1750" dirty="0">
                <a:hlinkClick r:id="rId4"/>
              </a:rPr>
              <a:t>.</a:t>
            </a:r>
            <a:r>
              <a:rPr lang="en-US" sz="1750" dirty="0"/>
              <a:t> (2014)</a:t>
            </a:r>
          </a:p>
          <a:p>
            <a:pPr>
              <a:spcBef>
                <a:spcPts val="2400"/>
              </a:spcBef>
            </a:pPr>
            <a:r>
              <a:rPr lang="en-US" dirty="0" smtClean="0"/>
              <a:t>“</a:t>
            </a:r>
            <a:r>
              <a:rPr lang="en-US" i="1" dirty="0"/>
              <a:t>If you compare the brain to a fruit salad, you could say that previous methods were like running the fruit through a blender and seeing what </a:t>
            </a:r>
            <a:r>
              <a:rPr lang="en-US" i="1" dirty="0" err="1"/>
              <a:t>colour</a:t>
            </a:r>
            <a:r>
              <a:rPr lang="en-US" i="1" dirty="0"/>
              <a:t> juice you got from different parts of the </a:t>
            </a:r>
            <a:r>
              <a:rPr lang="en-US" i="1" dirty="0" smtClean="0"/>
              <a:t>brain…[Single-cell RNA-</a:t>
            </a:r>
            <a:r>
              <a:rPr lang="en-US" i="1" dirty="0" err="1" smtClean="0"/>
              <a:t>seq</a:t>
            </a:r>
            <a:r>
              <a:rPr lang="en-US" i="1" dirty="0" smtClean="0"/>
              <a:t>] </a:t>
            </a:r>
            <a:r>
              <a:rPr lang="en-US" i="1" dirty="0"/>
              <a:t>is like taking pieces of the fruit salad, examining them one by one and then sorting them into piles to see how many different kinds of fruit it contains, what they’re made up of and how they interrelate</a:t>
            </a:r>
            <a:r>
              <a:rPr lang="en-US" i="1" dirty="0" smtClean="0"/>
              <a:t>.”</a:t>
            </a:r>
            <a:br>
              <a:rPr lang="en-US" i="1" dirty="0" smtClean="0"/>
            </a:br>
            <a:r>
              <a:rPr lang="en-US" i="1" dirty="0" smtClean="0"/>
              <a:t>		       – </a:t>
            </a:r>
            <a:r>
              <a:rPr lang="en-US" dirty="0" err="1" smtClean="0"/>
              <a:t>Sten</a:t>
            </a:r>
            <a:r>
              <a:rPr lang="en-US" dirty="0" smtClean="0"/>
              <a:t> </a:t>
            </a:r>
            <a:r>
              <a:rPr lang="en-US" dirty="0" err="1" smtClean="0"/>
              <a:t>Linnarsson</a:t>
            </a:r>
            <a:endParaRPr lang="en-US" dirty="0"/>
          </a:p>
        </p:txBody>
      </p:sp>
      <p:pic>
        <p:nvPicPr>
          <p:cNvPr id="10242" name="Picture 2" descr="Figure 1"/>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4418817" y="1556037"/>
            <a:ext cx="4629933" cy="4754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324600"/>
            <a:ext cx="8629650" cy="584775"/>
          </a:xfrm>
          <a:prstGeom prst="rect">
            <a:avLst/>
          </a:prstGeom>
          <a:noFill/>
        </p:spPr>
        <p:txBody>
          <a:bodyPr wrap="square" rtlCol="0">
            <a:spAutoFit/>
          </a:bodyPr>
          <a:lstStyle/>
          <a:p>
            <a:r>
              <a:rPr lang="en-US" sz="1600" dirty="0" smtClean="0">
                <a:solidFill>
                  <a:schemeClr val="bg1"/>
                </a:solidFill>
              </a:rPr>
              <a:t>Sandberg, R</a:t>
            </a:r>
            <a:r>
              <a:rPr lang="en-US" sz="1600" i="1" dirty="0" smtClean="0">
                <a:solidFill>
                  <a:schemeClr val="bg1"/>
                </a:solidFill>
              </a:rPr>
              <a:t>.</a:t>
            </a:r>
            <a:r>
              <a:rPr lang="en-US" sz="1600" dirty="0" smtClean="0">
                <a:solidFill>
                  <a:schemeClr val="bg1"/>
                </a:solidFill>
              </a:rPr>
              <a:t> (2013). Entering the era of single-cell transcriptomics in biology and medicine. </a:t>
            </a:r>
            <a:r>
              <a:rPr lang="en-US" sz="1600" i="1" dirty="0" smtClean="0">
                <a:solidFill>
                  <a:schemeClr val="bg1"/>
                </a:solidFill>
              </a:rPr>
              <a:t>Nat. Methods 11</a:t>
            </a:r>
            <a:r>
              <a:rPr lang="en-US" sz="1600" dirty="0" smtClean="0">
                <a:solidFill>
                  <a:schemeClr val="bg1"/>
                </a:solidFill>
              </a:rPr>
              <a:t>, 22-24.</a:t>
            </a:r>
            <a:endParaRPr lang="en-US" sz="1600" dirty="0">
              <a:solidFill>
                <a:schemeClr val="bg1"/>
              </a:solidFill>
            </a:endParaRPr>
          </a:p>
        </p:txBody>
      </p:sp>
    </p:spTree>
    <p:extLst>
      <p:ext uri="{BB962C8B-B14F-4D97-AF65-F5344CB8AC3E}">
        <p14:creationId xmlns:p14="http://schemas.microsoft.com/office/powerpoint/2010/main" val="2279742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13" name="Diagram 12"/>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8"/>
          <p:cNvGraphicFramePr>
            <a:graphicFrameLocks noGrp="1"/>
          </p:cNvGraphicFramePr>
          <p:nvPr>
            <p:extLst/>
          </p:nvPr>
        </p:nvGraphicFramePr>
        <p:xfrm>
          <a:off x="533400" y="1447800"/>
          <a:ext cx="7772400" cy="5227319"/>
        </p:xfrm>
        <a:graphic>
          <a:graphicData uri="http://schemas.openxmlformats.org/drawingml/2006/table">
            <a:tbl>
              <a:tblPr firstRow="1" bandRow="1">
                <a:tableStyleId>{5C22544A-7EE6-4342-B048-85BDC9FD1C3A}</a:tableStyleId>
              </a:tblPr>
              <a:tblGrid>
                <a:gridCol w="2690448"/>
                <a:gridCol w="5081952"/>
              </a:tblGrid>
              <a:tr h="342993">
                <a:tc>
                  <a:txBody>
                    <a:bodyPr/>
                    <a:lstStyle/>
                    <a:p>
                      <a:pPr marL="0" indent="0" algn="ctr">
                        <a:lnSpc>
                          <a:spcPct val="100000"/>
                        </a:lnSpc>
                        <a:spcBef>
                          <a:spcPts val="0"/>
                        </a:spcBef>
                        <a:spcAft>
                          <a:spcPts val="0"/>
                        </a:spcAft>
                        <a:tabLst>
                          <a:tab pos="0" algn="l"/>
                        </a:tabLst>
                      </a:pPr>
                      <a:r>
                        <a:rPr lang="en-US" sz="2000" dirty="0" smtClean="0">
                          <a:latin typeface="Arial" pitchFamily="34" charset="0"/>
                          <a:cs typeface="Arial" pitchFamily="34" charset="0"/>
                        </a:rPr>
                        <a:t>Algorithm</a:t>
                      </a:r>
                      <a:endParaRPr lang="en-US" sz="2000" dirty="0">
                        <a:latin typeface="Arial" pitchFamily="34" charset="0"/>
                        <a:cs typeface="Arial" pitchFamily="34" charset="0"/>
                      </a:endParaRPr>
                    </a:p>
                  </a:txBody>
                  <a:tcPr marL="89535" marR="89535" marT="44450" marB="444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ct val="100000"/>
                        </a:lnSpc>
                        <a:spcBef>
                          <a:spcPts val="0"/>
                        </a:spcBef>
                        <a:spcAft>
                          <a:spcPts val="0"/>
                        </a:spcAft>
                        <a:tabLst>
                          <a:tab pos="0" algn="l"/>
                        </a:tabLst>
                      </a:pPr>
                      <a:r>
                        <a:rPr lang="en-US" sz="2000" dirty="0" smtClean="0">
                          <a:latin typeface="Arial" pitchFamily="34" charset="0"/>
                          <a:cs typeface="Arial" pitchFamily="34" charset="0"/>
                        </a:rPr>
                        <a:t>Parameters</a:t>
                      </a:r>
                      <a:endParaRPr lang="en-US" sz="1800" b="1" dirty="0">
                        <a:latin typeface="Arial" pitchFamily="34" charset="0"/>
                        <a:cs typeface="Arial" pitchFamily="34" charset="0"/>
                      </a:endParaRPr>
                    </a:p>
                  </a:txBody>
                  <a:tcPr marL="89535" marR="89535" marT="44450" marB="444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r>
              <a:tr h="316439">
                <a:tc>
                  <a:txBody>
                    <a:bodyPr/>
                    <a:lstStyle/>
                    <a:p>
                      <a:pPr marL="0" lvl="0" indent="0">
                        <a:lnSpc>
                          <a:spcPct val="100000"/>
                        </a:lnSpc>
                        <a:spcBef>
                          <a:spcPts val="0"/>
                        </a:spcBef>
                        <a:spcAft>
                          <a:spcPts val="0"/>
                        </a:spcAft>
                        <a:tabLst>
                          <a:tab pos="0" algn="l"/>
                        </a:tabLst>
                      </a:pPr>
                      <a:r>
                        <a:rPr lang="en-US" sz="1800" dirty="0" smtClean="0">
                          <a:latin typeface="Arial" pitchFamily="34" charset="0"/>
                          <a:cs typeface="Arial" pitchFamily="34" charset="0"/>
                        </a:rPr>
                        <a:t>K-means</a:t>
                      </a:r>
                      <a:endParaRPr lang="en-US" sz="1800" dirty="0">
                        <a:latin typeface="Arial" pitchFamily="34" charset="0"/>
                        <a:cs typeface="Arial" pitchFamily="34" charset="0"/>
                      </a:endParaRPr>
                    </a:p>
                  </a:txBody>
                  <a:tcPr marL="89535" marR="89535" marT="44450" marB="4445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nSpc>
                          <a:spcPct val="100000"/>
                        </a:lnSpc>
                        <a:spcBef>
                          <a:spcPts val="0"/>
                        </a:spcBef>
                        <a:spcAft>
                          <a:spcPts val="0"/>
                        </a:spcAft>
                        <a:tabLst>
                          <a:tab pos="0" algn="l"/>
                        </a:tabLst>
                      </a:pPr>
                      <a:r>
                        <a:rPr lang="en-US" sz="1800" dirty="0" smtClean="0">
                          <a:latin typeface="Arial" pitchFamily="34" charset="0"/>
                          <a:cs typeface="Arial" pitchFamily="34" charset="0"/>
                        </a:rPr>
                        <a:t>K = Number of clusters</a:t>
                      </a:r>
                    </a:p>
                  </a:txBody>
                  <a:tcPr marL="89535" marR="89535" marT="44450" marB="444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r>
              <a:tr h="794416">
                <a:tc>
                  <a:txBody>
                    <a:bodyPr/>
                    <a:lstStyle/>
                    <a:p>
                      <a:pPr marL="0" lvl="0" indent="0">
                        <a:lnSpc>
                          <a:spcPct val="100000"/>
                        </a:lnSpc>
                        <a:spcBef>
                          <a:spcPts val="0"/>
                        </a:spcBef>
                        <a:spcAft>
                          <a:spcPts val="0"/>
                        </a:spcAft>
                        <a:tabLst>
                          <a:tab pos="0" algn="l"/>
                        </a:tabLst>
                      </a:pPr>
                      <a:r>
                        <a:rPr lang="en-US" sz="1800" dirty="0" smtClean="0">
                          <a:latin typeface="Arial" pitchFamily="34" charset="0"/>
                          <a:cs typeface="Arial" pitchFamily="34" charset="0"/>
                        </a:rPr>
                        <a:t>Fuzzy c-means Clustering</a:t>
                      </a:r>
                      <a:r>
                        <a:rPr lang="en-US" sz="1800" baseline="0" dirty="0" smtClean="0">
                          <a:latin typeface="Arial" pitchFamily="34" charset="0"/>
                          <a:cs typeface="Arial" pitchFamily="34" charset="0"/>
                        </a:rPr>
                        <a:t> </a:t>
                      </a:r>
                    </a:p>
                    <a:p>
                      <a:pPr marL="0" lvl="0" indent="0">
                        <a:lnSpc>
                          <a:spcPct val="100000"/>
                        </a:lnSpc>
                        <a:spcBef>
                          <a:spcPts val="0"/>
                        </a:spcBef>
                        <a:spcAft>
                          <a:spcPts val="0"/>
                        </a:spcAft>
                        <a:tabLst>
                          <a:tab pos="0" algn="l"/>
                        </a:tabLst>
                      </a:pPr>
                      <a:r>
                        <a:rPr lang="en-US" sz="1800" baseline="0" dirty="0" smtClean="0">
                          <a:latin typeface="Arial" pitchFamily="34" charset="0"/>
                          <a:cs typeface="Arial" pitchFamily="34" charset="0"/>
                        </a:rPr>
                        <a:t>(</a:t>
                      </a:r>
                      <a:r>
                        <a:rPr lang="en-US" sz="1800" dirty="0" smtClean="0">
                          <a:latin typeface="Arial" pitchFamily="34" charset="0"/>
                          <a:cs typeface="Arial" pitchFamily="34" charset="0"/>
                        </a:rPr>
                        <a:t>FCM)</a:t>
                      </a:r>
                      <a:endParaRPr lang="en-US" sz="1800" dirty="0">
                        <a:latin typeface="Arial" pitchFamily="34" charset="0"/>
                        <a:cs typeface="Arial" pitchFamily="34" charset="0"/>
                      </a:endParaRPr>
                    </a:p>
                  </a:txBody>
                  <a:tcPr marL="89535" marR="89535" marT="44450" marB="4445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nSpc>
                          <a:spcPct val="100000"/>
                        </a:lnSpc>
                        <a:spcBef>
                          <a:spcPts val="0"/>
                        </a:spcBef>
                        <a:spcAft>
                          <a:spcPts val="0"/>
                        </a:spcAft>
                        <a:tabLst>
                          <a:tab pos="0" algn="l"/>
                        </a:tabLst>
                      </a:pPr>
                      <a:r>
                        <a:rPr lang="en-US" sz="1800" dirty="0" smtClean="0">
                          <a:latin typeface="Arial" pitchFamily="34" charset="0"/>
                          <a:cs typeface="Arial" pitchFamily="34" charset="0"/>
                        </a:rPr>
                        <a:t>K = number of clusters</a:t>
                      </a:r>
                    </a:p>
                    <a:p>
                      <a:pPr marL="0" indent="0">
                        <a:lnSpc>
                          <a:spcPct val="100000"/>
                        </a:lnSpc>
                        <a:spcBef>
                          <a:spcPts val="0"/>
                        </a:spcBef>
                        <a:spcAft>
                          <a:spcPts val="0"/>
                        </a:spcAft>
                        <a:tabLst>
                          <a:tab pos="0" algn="l"/>
                        </a:tabLst>
                      </a:pPr>
                      <a:r>
                        <a:rPr lang="en-US" sz="1800" dirty="0" smtClean="0">
                          <a:latin typeface="Arial" pitchFamily="34" charset="0"/>
                          <a:cs typeface="Arial" pitchFamily="34" charset="0"/>
                        </a:rPr>
                        <a:t>d = Degree of fuzziness</a:t>
                      </a:r>
                    </a:p>
                  </a:txBody>
                  <a:tcPr marL="89535" marR="89535" marT="44450" marB="444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r>
              <a:tr h="1316116">
                <a:tc>
                  <a:txBody>
                    <a:bodyPr/>
                    <a:lstStyle/>
                    <a:p>
                      <a:pPr marL="0" lvl="0" indent="0">
                        <a:lnSpc>
                          <a:spcPct val="100000"/>
                        </a:lnSpc>
                        <a:spcBef>
                          <a:spcPts val="0"/>
                        </a:spcBef>
                        <a:spcAft>
                          <a:spcPts val="0"/>
                        </a:spcAft>
                        <a:tabLst>
                          <a:tab pos="0" algn="l"/>
                        </a:tabLst>
                      </a:pPr>
                      <a:r>
                        <a:rPr lang="en-US" sz="1800" dirty="0" smtClean="0">
                          <a:latin typeface="Arial" pitchFamily="34" charset="0"/>
                          <a:cs typeface="Arial" pitchFamily="34" charset="0"/>
                        </a:rPr>
                        <a:t>Hierarchical</a:t>
                      </a:r>
                      <a:r>
                        <a:rPr lang="en-US" sz="1800" baseline="0" dirty="0" smtClean="0">
                          <a:latin typeface="Arial" pitchFamily="34" charset="0"/>
                          <a:cs typeface="Arial" pitchFamily="34" charset="0"/>
                        </a:rPr>
                        <a:t> Clustering </a:t>
                      </a:r>
                    </a:p>
                    <a:p>
                      <a:pPr marL="0" lvl="0" indent="0">
                        <a:lnSpc>
                          <a:spcPct val="100000"/>
                        </a:lnSpc>
                        <a:spcBef>
                          <a:spcPts val="0"/>
                        </a:spcBef>
                        <a:spcAft>
                          <a:spcPts val="0"/>
                        </a:spcAft>
                        <a:tabLst>
                          <a:tab pos="0" algn="l"/>
                        </a:tabLst>
                      </a:pPr>
                      <a:r>
                        <a:rPr lang="en-US" sz="1800" baseline="0" dirty="0" smtClean="0">
                          <a:latin typeface="Arial" pitchFamily="34" charset="0"/>
                          <a:cs typeface="Arial" pitchFamily="34" charset="0"/>
                        </a:rPr>
                        <a:t>(HCS)</a:t>
                      </a:r>
                      <a:endParaRPr lang="en-US" sz="1800" dirty="0">
                        <a:latin typeface="Arial" pitchFamily="34" charset="0"/>
                        <a:cs typeface="Arial" pitchFamily="34" charset="0"/>
                      </a:endParaRPr>
                    </a:p>
                  </a:txBody>
                  <a:tcPr marL="89535" marR="89535" marT="44450" marB="4445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nSpc>
                          <a:spcPct val="100000"/>
                        </a:lnSpc>
                        <a:spcBef>
                          <a:spcPts val="0"/>
                        </a:spcBef>
                        <a:spcAft>
                          <a:spcPts val="0"/>
                        </a:spcAft>
                        <a:tabLst>
                          <a:tab pos="0" algn="l"/>
                        </a:tabLst>
                      </a:pPr>
                      <a:r>
                        <a:rPr lang="en-US" sz="1800" dirty="0" smtClean="0">
                          <a:latin typeface="Arial" pitchFamily="34" charset="0"/>
                          <a:cs typeface="Arial" pitchFamily="34" charset="0"/>
                        </a:rPr>
                        <a:t>Metric =</a:t>
                      </a:r>
                      <a:r>
                        <a:rPr lang="en-US" sz="1800" baseline="0" dirty="0" smtClean="0">
                          <a:latin typeface="Arial" pitchFamily="34" charset="0"/>
                          <a:cs typeface="Arial" pitchFamily="34" charset="0"/>
                        </a:rPr>
                        <a:t> </a:t>
                      </a:r>
                      <a:r>
                        <a:rPr lang="en-US" sz="1800" dirty="0" err="1" smtClean="0">
                          <a:latin typeface="Arial" pitchFamily="34" charset="0"/>
                          <a:cs typeface="Arial" pitchFamily="34" charset="0"/>
                        </a:rPr>
                        <a:t>euclidean</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seuclidean</a:t>
                      </a:r>
                      <a:r>
                        <a:rPr lang="en-US" sz="1800" dirty="0" smtClean="0">
                          <a:latin typeface="Arial" pitchFamily="34" charset="0"/>
                          <a:cs typeface="Arial" pitchFamily="34" charset="0"/>
                        </a:rPr>
                        <a:t>,</a:t>
                      </a:r>
                      <a:r>
                        <a:rPr lang="en-US" sz="1800" baseline="0" dirty="0" smtClean="0">
                          <a:latin typeface="Arial" pitchFamily="34" charset="0"/>
                          <a:cs typeface="Arial" pitchFamily="34" charset="0"/>
                        </a:rPr>
                        <a:t> </a:t>
                      </a:r>
                      <a:r>
                        <a:rPr lang="en-US" sz="1800" baseline="0" dirty="0" err="1" smtClean="0">
                          <a:latin typeface="Arial" pitchFamily="34" charset="0"/>
                          <a:cs typeface="Arial" pitchFamily="34" charset="0"/>
                        </a:rPr>
                        <a:t>c</a:t>
                      </a:r>
                      <a:r>
                        <a:rPr lang="en-US" sz="1800" dirty="0" err="1" smtClean="0">
                          <a:latin typeface="Arial" pitchFamily="34" charset="0"/>
                          <a:cs typeface="Arial" pitchFamily="34" charset="0"/>
                        </a:rPr>
                        <a:t>ityblock</a:t>
                      </a:r>
                      <a:r>
                        <a:rPr lang="en-US" sz="1800" dirty="0" smtClean="0">
                          <a:latin typeface="Arial" pitchFamily="34" charset="0"/>
                          <a:cs typeface="Arial" pitchFamily="34" charset="0"/>
                        </a:rPr>
                        <a:t>,</a:t>
                      </a:r>
                      <a:r>
                        <a:rPr lang="en-US" sz="1800" baseline="0" dirty="0" smtClean="0">
                          <a:latin typeface="Arial" pitchFamily="34" charset="0"/>
                          <a:cs typeface="Arial" pitchFamily="34" charset="0"/>
                        </a:rPr>
                        <a:t> </a:t>
                      </a:r>
                      <a:r>
                        <a:rPr lang="en-US" sz="1800" dirty="0" err="1" smtClean="0">
                          <a:latin typeface="Arial" pitchFamily="34" charset="0"/>
                          <a:cs typeface="Arial" pitchFamily="34" charset="0"/>
                        </a:rPr>
                        <a:t>minkowski</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chebychev</a:t>
                      </a:r>
                      <a:r>
                        <a:rPr lang="en-US" sz="1800" dirty="0" smtClean="0">
                          <a:latin typeface="Arial" pitchFamily="34" charset="0"/>
                          <a:cs typeface="Arial" pitchFamily="34" charset="0"/>
                        </a:rPr>
                        <a:t>, cosine, correlation, spearman</a:t>
                      </a:r>
                    </a:p>
                    <a:p>
                      <a:pPr marL="0" indent="0">
                        <a:lnSpc>
                          <a:spcPct val="100000"/>
                        </a:lnSpc>
                        <a:spcBef>
                          <a:spcPts val="0"/>
                        </a:spcBef>
                        <a:spcAft>
                          <a:spcPts val="0"/>
                        </a:spcAft>
                        <a:tabLst>
                          <a:tab pos="0" algn="l"/>
                        </a:tabLst>
                      </a:pPr>
                      <a:r>
                        <a:rPr lang="en-US" sz="1800" dirty="0" smtClean="0">
                          <a:latin typeface="Arial" pitchFamily="34" charset="0"/>
                          <a:cs typeface="Arial" pitchFamily="34" charset="0"/>
                        </a:rPr>
                        <a:t>Method = average, centroid, complete, median, single</a:t>
                      </a:r>
                      <a:endParaRPr lang="en-US" sz="1800" dirty="0">
                        <a:latin typeface="Arial" pitchFamily="34" charset="0"/>
                        <a:cs typeface="Arial" pitchFamily="34" charset="0"/>
                      </a:endParaRPr>
                    </a:p>
                  </a:txBody>
                  <a:tcPr marL="89535" marR="89535" marT="44450" marB="444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r>
              <a:tr h="794416">
                <a:tc>
                  <a:txBody>
                    <a:bodyPr/>
                    <a:lstStyle/>
                    <a:p>
                      <a:pPr marL="0" lvl="0" indent="0">
                        <a:lnSpc>
                          <a:spcPct val="100000"/>
                        </a:lnSpc>
                        <a:spcBef>
                          <a:spcPts val="0"/>
                        </a:spcBef>
                        <a:spcAft>
                          <a:spcPts val="0"/>
                        </a:spcAft>
                        <a:tabLst>
                          <a:tab pos="0" algn="l"/>
                        </a:tabLst>
                      </a:pPr>
                      <a:r>
                        <a:rPr lang="en-US" sz="1800" dirty="0" smtClean="0">
                          <a:latin typeface="Arial" pitchFamily="34" charset="0"/>
                          <a:cs typeface="Arial" pitchFamily="34" charset="0"/>
                        </a:rPr>
                        <a:t>EM Clustering</a:t>
                      </a:r>
                      <a:r>
                        <a:rPr lang="en-US" sz="1800" baseline="0" dirty="0" smtClean="0">
                          <a:latin typeface="Arial" pitchFamily="34" charset="0"/>
                          <a:cs typeface="Arial" pitchFamily="34" charset="0"/>
                        </a:rPr>
                        <a:t> </a:t>
                      </a:r>
                      <a:endParaRPr lang="en-US" sz="1800" dirty="0">
                        <a:latin typeface="Arial" pitchFamily="34" charset="0"/>
                        <a:cs typeface="Arial" pitchFamily="34" charset="0"/>
                      </a:endParaRPr>
                    </a:p>
                  </a:txBody>
                  <a:tcPr marL="89535" marR="89535" marT="44450" marB="4445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388419" rtl="0" eaLnBrk="1" fontAlgn="auto" latinLnBrk="0" hangingPunct="1">
                        <a:lnSpc>
                          <a:spcPct val="100000"/>
                        </a:lnSpc>
                        <a:spcBef>
                          <a:spcPts val="0"/>
                        </a:spcBef>
                        <a:spcAft>
                          <a:spcPts val="0"/>
                        </a:spcAft>
                        <a:buClrTx/>
                        <a:buSzTx/>
                        <a:buFontTx/>
                        <a:buNone/>
                        <a:tabLst>
                          <a:tab pos="0" algn="l"/>
                        </a:tabLst>
                        <a:defRPr/>
                      </a:pPr>
                      <a:r>
                        <a:rPr lang="en-US" sz="1800" dirty="0" smtClean="0">
                          <a:latin typeface="Arial" pitchFamily="34" charset="0"/>
                          <a:cs typeface="Arial" pitchFamily="34" charset="0"/>
                        </a:rPr>
                        <a:t>K = Number of clusters</a:t>
                      </a:r>
                    </a:p>
                    <a:p>
                      <a:pPr marL="0" indent="0">
                        <a:lnSpc>
                          <a:spcPct val="100000"/>
                        </a:lnSpc>
                        <a:spcBef>
                          <a:spcPts val="0"/>
                        </a:spcBef>
                        <a:spcAft>
                          <a:spcPts val="0"/>
                        </a:spcAft>
                        <a:tabLst>
                          <a:tab pos="0" algn="l"/>
                        </a:tabLst>
                      </a:pPr>
                      <a:r>
                        <a:rPr lang="en-US" sz="1800" dirty="0" smtClean="0">
                          <a:latin typeface="Arial" pitchFamily="34" charset="0"/>
                          <a:cs typeface="Arial" pitchFamily="34" charset="0"/>
                        </a:rPr>
                        <a:t>S </a:t>
                      </a:r>
                      <a:r>
                        <a:rPr lang="en-US" sz="1800" baseline="0" dirty="0" smtClean="0">
                          <a:latin typeface="Arial" pitchFamily="34" charset="0"/>
                          <a:cs typeface="Arial" pitchFamily="34" charset="0"/>
                        </a:rPr>
                        <a:t>= Number of initial seeds</a:t>
                      </a:r>
                    </a:p>
                    <a:p>
                      <a:pPr marL="0" indent="0">
                        <a:lnSpc>
                          <a:spcPct val="100000"/>
                        </a:lnSpc>
                        <a:spcBef>
                          <a:spcPts val="0"/>
                        </a:spcBef>
                        <a:spcAft>
                          <a:spcPts val="0"/>
                        </a:spcAft>
                        <a:tabLst>
                          <a:tab pos="0" algn="l"/>
                        </a:tabLst>
                      </a:pPr>
                      <a:r>
                        <a:rPr lang="en-US" sz="1800" baseline="0" dirty="0" smtClean="0">
                          <a:latin typeface="Arial" pitchFamily="34" charset="0"/>
                          <a:cs typeface="Arial" pitchFamily="34" charset="0"/>
                        </a:rPr>
                        <a:t>I = Number of iteration</a:t>
                      </a:r>
                      <a:endParaRPr lang="en-US" sz="1800" dirty="0">
                        <a:latin typeface="Arial" pitchFamily="34" charset="0"/>
                        <a:cs typeface="Arial" pitchFamily="34" charset="0"/>
                      </a:endParaRPr>
                    </a:p>
                  </a:txBody>
                  <a:tcPr marL="89535" marR="89535" marT="44450" marB="444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r>
              <a:tr h="1158006">
                <a:tc>
                  <a:txBody>
                    <a:bodyPr/>
                    <a:lstStyle/>
                    <a:p>
                      <a:pPr marL="0" lvl="0" indent="0">
                        <a:lnSpc>
                          <a:spcPct val="100000"/>
                        </a:lnSpc>
                        <a:spcBef>
                          <a:spcPts val="0"/>
                        </a:spcBef>
                        <a:spcAft>
                          <a:spcPts val="0"/>
                        </a:spcAft>
                        <a:tabLst>
                          <a:tab pos="0" algn="l"/>
                        </a:tabLst>
                      </a:pPr>
                      <a:r>
                        <a:rPr lang="en-US" sz="1800" dirty="0" smtClean="0">
                          <a:latin typeface="Arial" pitchFamily="34" charset="0"/>
                          <a:cs typeface="Arial" pitchFamily="34" charset="0"/>
                        </a:rPr>
                        <a:t>SNN-</a:t>
                      </a:r>
                      <a:r>
                        <a:rPr lang="en-US" sz="1800" dirty="0" err="1" smtClean="0">
                          <a:latin typeface="Arial" pitchFamily="34" charset="0"/>
                          <a:cs typeface="Arial" pitchFamily="34" charset="0"/>
                        </a:rPr>
                        <a:t>Cliq</a:t>
                      </a:r>
                      <a:endParaRPr lang="en-US" sz="1800" dirty="0">
                        <a:latin typeface="Arial" pitchFamily="34" charset="0"/>
                        <a:cs typeface="Arial" pitchFamily="34" charset="0"/>
                      </a:endParaRPr>
                    </a:p>
                  </a:txBody>
                  <a:tcPr marL="89535" marR="89535" marT="44450" marB="4445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nSpc>
                          <a:spcPct val="100000"/>
                        </a:lnSpc>
                        <a:spcBef>
                          <a:spcPts val="0"/>
                        </a:spcBef>
                        <a:spcAft>
                          <a:spcPts val="0"/>
                        </a:spcAft>
                        <a:tabLst>
                          <a:tab pos="0" algn="l"/>
                        </a:tabLst>
                      </a:pPr>
                      <a:r>
                        <a:rPr lang="en-US" sz="1800" baseline="0" dirty="0" smtClean="0">
                          <a:latin typeface="Arial" pitchFamily="34" charset="0"/>
                          <a:cs typeface="Arial" pitchFamily="34" charset="0"/>
                        </a:rPr>
                        <a:t>n = S</a:t>
                      </a:r>
                      <a:r>
                        <a:rPr lang="en-US" sz="1800" dirty="0" smtClean="0">
                          <a:latin typeface="Arial" pitchFamily="34" charset="0"/>
                          <a:cs typeface="Arial" pitchFamily="34" charset="0"/>
                        </a:rPr>
                        <a:t>ize of the nearest neighbor list</a:t>
                      </a:r>
                    </a:p>
                    <a:p>
                      <a:pPr marL="0" indent="0">
                        <a:lnSpc>
                          <a:spcPct val="100000"/>
                        </a:lnSpc>
                        <a:spcBef>
                          <a:spcPts val="0"/>
                        </a:spcBef>
                        <a:spcAft>
                          <a:spcPts val="0"/>
                        </a:spcAft>
                        <a:tabLst>
                          <a:tab pos="0" algn="l"/>
                        </a:tabLst>
                      </a:pPr>
                      <a:r>
                        <a:rPr lang="en-US" sz="1800" dirty="0" smtClean="0">
                          <a:latin typeface="Arial" pitchFamily="34" charset="0"/>
                          <a:cs typeface="Arial" pitchFamily="34" charset="0"/>
                        </a:rPr>
                        <a:t>r = Density threshold of quasi-cliques </a:t>
                      </a:r>
                    </a:p>
                    <a:p>
                      <a:pPr marL="0" indent="0">
                        <a:lnSpc>
                          <a:spcPct val="100000"/>
                        </a:lnSpc>
                        <a:spcBef>
                          <a:spcPts val="0"/>
                        </a:spcBef>
                        <a:spcAft>
                          <a:spcPts val="0"/>
                        </a:spcAft>
                        <a:tabLst>
                          <a:tab pos="0" algn="l"/>
                        </a:tabLst>
                      </a:pPr>
                      <a:r>
                        <a:rPr lang="en-US" sz="1800" dirty="0" smtClean="0">
                          <a:latin typeface="Arial" pitchFamily="34" charset="0"/>
                          <a:cs typeface="Arial" pitchFamily="34" charset="0"/>
                        </a:rPr>
                        <a:t>m =</a:t>
                      </a:r>
                      <a:r>
                        <a:rPr lang="en-US" sz="1800" baseline="0" dirty="0" smtClean="0">
                          <a:latin typeface="Arial" pitchFamily="34" charset="0"/>
                          <a:cs typeface="Arial" pitchFamily="34" charset="0"/>
                        </a:rPr>
                        <a:t> T</a:t>
                      </a:r>
                      <a:r>
                        <a:rPr lang="en-US" sz="1800" dirty="0" smtClean="0">
                          <a:latin typeface="Arial" pitchFamily="34" charset="0"/>
                          <a:cs typeface="Arial" pitchFamily="34" charset="0"/>
                        </a:rPr>
                        <a:t>hreshold on the overlapping rate for merging. </a:t>
                      </a:r>
                      <a:endParaRPr lang="en-US" sz="1800" dirty="0">
                        <a:latin typeface="Arial" pitchFamily="34" charset="0"/>
                        <a:cs typeface="Arial" pitchFamily="34" charset="0"/>
                      </a:endParaRPr>
                    </a:p>
                  </a:txBody>
                  <a:tcPr marL="89535" marR="89535" marT="44450" marB="444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 name="Rectangle 2"/>
          <p:cNvSpPr>
            <a:spLocks noGrp="1" noChangeArrowheads="1"/>
          </p:cNvSpPr>
          <p:nvPr>
            <p:ph type="title"/>
          </p:nvPr>
        </p:nvSpPr>
        <p:spPr>
          <a:xfrm>
            <a:off x="0" y="685800"/>
            <a:ext cx="9144000" cy="614363"/>
          </a:xfrm>
        </p:spPr>
        <p:txBody>
          <a:bodyPr>
            <a:noAutofit/>
          </a:bodyPr>
          <a:lstStyle/>
          <a:p>
            <a:pPr algn="l"/>
            <a:r>
              <a:rPr lang="en-US" sz="3600" dirty="0" smtClean="0"/>
              <a:t>Many clustering algorithms!</a:t>
            </a:r>
            <a:endParaRPr lang="en-US" sz="3600" dirty="0"/>
          </a:p>
        </p:txBody>
      </p:sp>
    </p:spTree>
    <p:extLst>
      <p:ext uri="{BB962C8B-B14F-4D97-AF65-F5344CB8AC3E}">
        <p14:creationId xmlns:p14="http://schemas.microsoft.com/office/powerpoint/2010/main" val="11304541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 name="Diagram 75"/>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5" name="Rectangle 2"/>
          <p:cNvSpPr>
            <a:spLocks noGrp="1" noChangeArrowheads="1"/>
          </p:cNvSpPr>
          <p:nvPr>
            <p:ph type="title"/>
          </p:nvPr>
        </p:nvSpPr>
        <p:spPr>
          <a:xfrm>
            <a:off x="76200" y="304800"/>
            <a:ext cx="8382000" cy="1143000"/>
          </a:xfrm>
        </p:spPr>
        <p:txBody>
          <a:bodyPr>
            <a:normAutofit/>
          </a:bodyPr>
          <a:lstStyle/>
          <a:p>
            <a:pPr algn="l"/>
            <a:r>
              <a:rPr lang="en-US" sz="3200" dirty="0" smtClean="0"/>
              <a:t>Accuracy measures</a:t>
            </a:r>
            <a:endParaRPr lang="en-US" sz="3200" dirty="0"/>
          </a:p>
        </p:txBody>
      </p:sp>
      <p:graphicFrame>
        <p:nvGraphicFramePr>
          <p:cNvPr id="77" name="Table 76"/>
          <p:cNvGraphicFramePr>
            <a:graphicFrameLocks noGrp="1"/>
          </p:cNvGraphicFramePr>
          <p:nvPr>
            <p:extLst>
              <p:ext uri="{D42A27DB-BD31-4B8C-83A1-F6EECF244321}">
                <p14:modId xmlns:p14="http://schemas.microsoft.com/office/powerpoint/2010/main" val="3912241397"/>
              </p:ext>
            </p:extLst>
          </p:nvPr>
        </p:nvGraphicFramePr>
        <p:xfrm>
          <a:off x="152400" y="876441"/>
          <a:ext cx="8700350" cy="4330340"/>
        </p:xfrm>
        <a:graphic>
          <a:graphicData uri="http://schemas.openxmlformats.org/drawingml/2006/table">
            <a:tbl>
              <a:tblPr firstRow="1" bandRow="1">
                <a:tableStyleId>{BC89EF96-8CEA-46FF-86C4-4CE0E7609802}</a:tableStyleId>
              </a:tblPr>
              <a:tblGrid>
                <a:gridCol w="2011680"/>
                <a:gridCol w="6688670"/>
              </a:tblGrid>
              <a:tr h="1095846">
                <a:tc>
                  <a:txBody>
                    <a:bodyPr/>
                    <a:lstStyle/>
                    <a:p>
                      <a:pPr marL="0" marR="0" indent="0" algn="l" defTabSz="4281988" rtl="0" eaLnBrk="1" fontAlgn="auto" latinLnBrk="0" hangingPunct="1">
                        <a:lnSpc>
                          <a:spcPct val="100000"/>
                        </a:lnSpc>
                        <a:spcBef>
                          <a:spcPts val="0"/>
                        </a:spcBef>
                        <a:spcAft>
                          <a:spcPts val="0"/>
                        </a:spcAft>
                        <a:buClrTx/>
                        <a:buSzTx/>
                        <a:buFontTx/>
                        <a:buNone/>
                        <a:tabLst/>
                        <a:defRPr/>
                      </a:pPr>
                      <a:r>
                        <a:rPr lang="en-US" sz="1600" b="1" dirty="0" smtClean="0">
                          <a:latin typeface="Arial" pitchFamily="34" charset="0"/>
                          <a:cs typeface="Arial" pitchFamily="34" charset="0"/>
                        </a:rPr>
                        <a:t>Purity </a:t>
                      </a:r>
                      <a:endParaRPr lang="en-US" sz="1600" b="1" dirty="0">
                        <a:latin typeface="Arial" pitchFamily="34" charset="0"/>
                        <a:cs typeface="Arial" pitchFamily="34" charset="0"/>
                      </a:endParaRPr>
                    </a:p>
                  </a:txBody>
                  <a:tcPr>
                    <a:solidFill>
                      <a:srgbClr val="FFFFFF"/>
                    </a:solidFill>
                  </a:tcPr>
                </a:tc>
                <a:tc>
                  <a:txBody>
                    <a:bodyPr/>
                    <a:lstStyle/>
                    <a:p>
                      <a:pPr algn="just"/>
                      <a:endParaRPr lang="en-US" sz="1600" b="0" dirty="0" smtClean="0">
                        <a:latin typeface="Arial" pitchFamily="34" charset="0"/>
                        <a:cs typeface="Arial" pitchFamily="34" charset="0"/>
                      </a:endParaRPr>
                    </a:p>
                    <a:p>
                      <a:pPr algn="just"/>
                      <a:r>
                        <a:rPr lang="en-US" sz="1600" b="0" dirty="0" smtClean="0">
                          <a:latin typeface="Arial" pitchFamily="34" charset="0"/>
                          <a:cs typeface="Arial" pitchFamily="34" charset="0"/>
                        </a:rPr>
                        <a:t>U: set of ground truth classes; V: set of the computed clusters; N:total # of objects in dataset</a:t>
                      </a:r>
                      <a:endParaRPr lang="en-US" sz="1600" b="0" dirty="0">
                        <a:latin typeface="Arial" pitchFamily="34" charset="0"/>
                        <a:cs typeface="Arial" pitchFamily="34" charset="0"/>
                      </a:endParaRPr>
                    </a:p>
                  </a:txBody>
                  <a:tcPr>
                    <a:solidFill>
                      <a:srgbClr val="FFFFFF"/>
                    </a:solidFill>
                  </a:tcPr>
                </a:tc>
              </a:tr>
              <a:tr h="513511">
                <a:tc>
                  <a:txBody>
                    <a:bodyPr/>
                    <a:lstStyle/>
                    <a:p>
                      <a:pPr marL="0" marR="0" indent="0" algn="l" defTabSz="4281988" rtl="0" eaLnBrk="1" fontAlgn="auto" latinLnBrk="0" hangingPunct="1">
                        <a:lnSpc>
                          <a:spcPct val="100000"/>
                        </a:lnSpc>
                        <a:spcBef>
                          <a:spcPts val="0"/>
                        </a:spcBef>
                        <a:spcAft>
                          <a:spcPts val="0"/>
                        </a:spcAft>
                        <a:buClrTx/>
                        <a:buSzTx/>
                        <a:buFontTx/>
                        <a:buNone/>
                        <a:tabLst/>
                        <a:defRPr/>
                      </a:pPr>
                      <a:r>
                        <a:rPr lang="en-US" sz="1600" b="1" dirty="0" smtClean="0">
                          <a:latin typeface="Arial" pitchFamily="34" charset="0"/>
                          <a:cs typeface="Arial" pitchFamily="34" charset="0"/>
                        </a:rPr>
                        <a:t>Rand Index (RI)</a:t>
                      </a:r>
                      <a:endParaRPr lang="en-US" sz="1600" b="1" dirty="0">
                        <a:latin typeface="Arial" pitchFamily="34" charset="0"/>
                        <a:cs typeface="Arial" pitchFamily="34" charset="0"/>
                      </a:endParaRPr>
                    </a:p>
                  </a:txBody>
                  <a:tcPr>
                    <a:solidFill>
                      <a:srgbClr val="FFFFFF"/>
                    </a:solidFill>
                  </a:tcPr>
                </a:tc>
                <a:tc>
                  <a:txBody>
                    <a:bodyPr/>
                    <a:lstStyle/>
                    <a:p>
                      <a:pPr algn="just"/>
                      <a:r>
                        <a:rPr lang="en-US" sz="1600" b="0" dirty="0" smtClean="0">
                          <a:latin typeface="Arial" pitchFamily="34" charset="0"/>
                          <a:cs typeface="Arial" pitchFamily="34" charset="0"/>
                        </a:rPr>
                        <a:t>RI= (TP+TN)/(TP+FP+FN+TN) </a:t>
                      </a:r>
                      <a:endParaRPr lang="en-US" sz="1600" b="0" dirty="0">
                        <a:latin typeface="Arial" pitchFamily="34" charset="0"/>
                        <a:cs typeface="Arial" pitchFamily="34" charset="0"/>
                      </a:endParaRPr>
                    </a:p>
                  </a:txBody>
                  <a:tcPr>
                    <a:solidFill>
                      <a:srgbClr val="FFFFFF"/>
                    </a:solidFill>
                  </a:tcPr>
                </a:tc>
              </a:tr>
              <a:tr h="599096">
                <a:tc>
                  <a:txBody>
                    <a:bodyPr/>
                    <a:lstStyle/>
                    <a:p>
                      <a:pPr marL="0" marR="0" indent="0" algn="l" defTabSz="4281988" rtl="0" eaLnBrk="1" fontAlgn="auto" latinLnBrk="0" hangingPunct="1">
                        <a:lnSpc>
                          <a:spcPct val="100000"/>
                        </a:lnSpc>
                        <a:spcBef>
                          <a:spcPts val="0"/>
                        </a:spcBef>
                        <a:spcAft>
                          <a:spcPts val="0"/>
                        </a:spcAft>
                        <a:buClrTx/>
                        <a:buSzTx/>
                        <a:buFontTx/>
                        <a:buNone/>
                        <a:tabLst/>
                        <a:defRPr/>
                      </a:pPr>
                      <a:r>
                        <a:rPr lang="en-US" sz="1600" b="1" dirty="0" smtClean="0">
                          <a:latin typeface="Arial" pitchFamily="34" charset="0"/>
                          <a:cs typeface="Arial" pitchFamily="34" charset="0"/>
                        </a:rPr>
                        <a:t>F</a:t>
                      </a:r>
                      <a:r>
                        <a:rPr lang="en-US" sz="1600" b="1" baseline="-5000" dirty="0" smtClean="0">
                          <a:latin typeface="Arial" pitchFamily="34" charset="0"/>
                          <a:cs typeface="Arial" pitchFamily="34" charset="0"/>
                        </a:rPr>
                        <a:t>1 </a:t>
                      </a:r>
                      <a:r>
                        <a:rPr lang="en-US" sz="1600" b="1" dirty="0" smtClean="0">
                          <a:latin typeface="Arial" pitchFamily="34" charset="0"/>
                          <a:cs typeface="Arial" pitchFamily="34" charset="0"/>
                        </a:rPr>
                        <a:t>Score</a:t>
                      </a:r>
                      <a:endParaRPr lang="en-US" sz="1600" b="1" dirty="0">
                        <a:latin typeface="Arial" pitchFamily="34" charset="0"/>
                        <a:cs typeface="Arial" pitchFamily="34" charset="0"/>
                      </a:endParaRPr>
                    </a:p>
                  </a:txBody>
                  <a:tcPr>
                    <a:solidFill>
                      <a:srgbClr val="FFFFFF"/>
                    </a:solidFill>
                  </a:tcPr>
                </a:tc>
                <a:tc>
                  <a:txBody>
                    <a:bodyPr/>
                    <a:lstStyle/>
                    <a:p>
                      <a:pPr marL="0" marR="0" indent="0" algn="just" defTabSz="4281988" rtl="0" eaLnBrk="1" fontAlgn="auto" latinLnBrk="0" hangingPunct="1">
                        <a:lnSpc>
                          <a:spcPct val="100000"/>
                        </a:lnSpc>
                        <a:spcBef>
                          <a:spcPts val="0"/>
                        </a:spcBef>
                        <a:spcAft>
                          <a:spcPts val="0"/>
                        </a:spcAft>
                        <a:buClrTx/>
                        <a:buSzTx/>
                        <a:buFontTx/>
                        <a:buNone/>
                        <a:tabLst/>
                        <a:defRPr/>
                      </a:pPr>
                      <a:r>
                        <a:rPr lang="en-US" sz="1600" b="0" dirty="0" smtClean="0">
                          <a:latin typeface="Arial" pitchFamily="34" charset="0"/>
                          <a:cs typeface="Arial" pitchFamily="34" charset="0"/>
                        </a:rPr>
                        <a:t>F</a:t>
                      </a:r>
                      <a:r>
                        <a:rPr lang="en-US" sz="1600" b="0" baseline="-5000" dirty="0" smtClean="0">
                          <a:latin typeface="Arial" pitchFamily="34" charset="0"/>
                          <a:cs typeface="Arial" pitchFamily="34" charset="0"/>
                        </a:rPr>
                        <a:t>1</a:t>
                      </a:r>
                      <a:r>
                        <a:rPr lang="en-US" sz="1600" b="0" dirty="0" smtClean="0">
                          <a:latin typeface="Arial" pitchFamily="34" charset="0"/>
                          <a:cs typeface="Arial" pitchFamily="34" charset="0"/>
                        </a:rPr>
                        <a:t> Score= 2×TP/(2×TP+FP+FN)</a:t>
                      </a:r>
                    </a:p>
                    <a:p>
                      <a:pPr marL="0" marR="0" indent="0" algn="just" defTabSz="4281988" rtl="0" eaLnBrk="1" fontAlgn="auto" latinLnBrk="0" hangingPunct="1">
                        <a:lnSpc>
                          <a:spcPct val="100000"/>
                        </a:lnSpc>
                        <a:spcBef>
                          <a:spcPts val="0"/>
                        </a:spcBef>
                        <a:spcAft>
                          <a:spcPts val="0"/>
                        </a:spcAft>
                        <a:buClrTx/>
                        <a:buSzTx/>
                        <a:buFontTx/>
                        <a:buNone/>
                        <a:tabLst/>
                        <a:defRPr/>
                      </a:pPr>
                      <a:endParaRPr lang="en-US" sz="1800" b="0" dirty="0">
                        <a:latin typeface="Arial" pitchFamily="34" charset="0"/>
                        <a:cs typeface="Arial" pitchFamily="34" charset="0"/>
                      </a:endParaRPr>
                    </a:p>
                  </a:txBody>
                  <a:tcPr>
                    <a:solidFill>
                      <a:srgbClr val="FFFFFF"/>
                    </a:solidFill>
                  </a:tcPr>
                </a:tc>
              </a:tr>
              <a:tr h="675293">
                <a:tc>
                  <a:txBody>
                    <a:bodyPr/>
                    <a:lstStyle/>
                    <a:p>
                      <a:pPr marL="0" marR="0" indent="0" algn="l" defTabSz="4281988" rtl="0" eaLnBrk="1" fontAlgn="auto" latinLnBrk="0" hangingPunct="1">
                        <a:lnSpc>
                          <a:spcPct val="100000"/>
                        </a:lnSpc>
                        <a:spcBef>
                          <a:spcPts val="0"/>
                        </a:spcBef>
                        <a:spcAft>
                          <a:spcPts val="0"/>
                        </a:spcAft>
                        <a:buClrTx/>
                        <a:buSzTx/>
                        <a:buFontTx/>
                        <a:buNone/>
                        <a:tabLst/>
                        <a:defRPr/>
                      </a:pPr>
                      <a:r>
                        <a:rPr lang="en-US" sz="1600" b="1" dirty="0" err="1" smtClean="0">
                          <a:latin typeface="Arial" pitchFamily="34" charset="0"/>
                          <a:cs typeface="Arial" pitchFamily="34" charset="0"/>
                        </a:rPr>
                        <a:t>Corr</a:t>
                      </a:r>
                      <a:endParaRPr lang="en-US" sz="1600" b="1" dirty="0">
                        <a:latin typeface="Arial" pitchFamily="34" charset="0"/>
                        <a:cs typeface="Arial" pitchFamily="34" charset="0"/>
                      </a:endParaRPr>
                    </a:p>
                  </a:txBody>
                  <a:tcPr>
                    <a:solidFill>
                      <a:srgbClr val="FFFFFF"/>
                    </a:solidFill>
                  </a:tcPr>
                </a:tc>
                <a:tc>
                  <a:txBody>
                    <a:bodyPr/>
                    <a:lstStyle/>
                    <a:p>
                      <a:pPr marL="0" marR="0" indent="0" algn="just" defTabSz="4281988" rtl="0" eaLnBrk="1" fontAlgn="auto" latinLnBrk="0" hangingPunct="1">
                        <a:lnSpc>
                          <a:spcPct val="100000"/>
                        </a:lnSpc>
                        <a:spcBef>
                          <a:spcPts val="0"/>
                        </a:spcBef>
                        <a:spcAft>
                          <a:spcPts val="0"/>
                        </a:spcAft>
                        <a:buClrTx/>
                        <a:buSzTx/>
                        <a:buFontTx/>
                        <a:buNone/>
                        <a:tabLst/>
                        <a:defRPr/>
                      </a:pPr>
                      <a:r>
                        <a:rPr lang="en-US" sz="1600" b="0" dirty="0" smtClean="0">
                          <a:latin typeface="Arial" pitchFamily="34" charset="0"/>
                          <a:cs typeface="Arial" pitchFamily="34" charset="0"/>
                        </a:rPr>
                        <a:t>Maximum weighted Pearson correlation  between average expression value of each class at ground truth and computed cluster</a:t>
                      </a:r>
                      <a:endParaRPr lang="en-US" sz="1600" b="0" dirty="0">
                        <a:latin typeface="Arial" pitchFamily="34" charset="0"/>
                        <a:cs typeface="Arial" pitchFamily="34" charset="0"/>
                      </a:endParaRPr>
                    </a:p>
                  </a:txBody>
                  <a:tcPr>
                    <a:solidFill>
                      <a:srgbClr val="FFFFFF"/>
                    </a:solidFill>
                  </a:tcPr>
                </a:tc>
              </a:tr>
              <a:tr h="369290">
                <a:tc>
                  <a:txBody>
                    <a:bodyPr/>
                    <a:lstStyle/>
                    <a:p>
                      <a:pPr marL="0" marR="0" indent="0" algn="l" defTabSz="4281988" rtl="0" eaLnBrk="1" fontAlgn="auto" latinLnBrk="0" hangingPunct="1">
                        <a:lnSpc>
                          <a:spcPct val="100000"/>
                        </a:lnSpc>
                        <a:spcBef>
                          <a:spcPts val="0"/>
                        </a:spcBef>
                        <a:spcAft>
                          <a:spcPts val="0"/>
                        </a:spcAft>
                        <a:buClrTx/>
                        <a:buSzTx/>
                        <a:buFontTx/>
                        <a:buNone/>
                        <a:tabLst/>
                        <a:defRPr/>
                      </a:pPr>
                      <a:r>
                        <a:rPr lang="en-US" sz="1600" b="1" dirty="0" smtClean="0">
                          <a:latin typeface="Arial" pitchFamily="34" charset="0"/>
                          <a:cs typeface="Arial" pitchFamily="34" charset="0"/>
                        </a:rPr>
                        <a:t>Hubert’s index (HI)</a:t>
                      </a:r>
                      <a:endParaRPr lang="en-US" sz="1600" b="1" dirty="0">
                        <a:latin typeface="Arial" pitchFamily="34" charset="0"/>
                        <a:cs typeface="Arial" pitchFamily="34" charset="0"/>
                      </a:endParaRPr>
                    </a:p>
                  </a:txBody>
                  <a:tcPr>
                    <a:solidFill>
                      <a:srgbClr val="FFFFFF"/>
                    </a:solidFill>
                  </a:tcPr>
                </a:tc>
                <a:tc>
                  <a:txBody>
                    <a:bodyPr/>
                    <a:lstStyle/>
                    <a:p>
                      <a:pPr marL="0" marR="0" indent="0" algn="just" defTabSz="4281988" rtl="0" eaLnBrk="1" fontAlgn="auto" latinLnBrk="0" hangingPunct="1">
                        <a:lnSpc>
                          <a:spcPct val="100000"/>
                        </a:lnSpc>
                        <a:spcBef>
                          <a:spcPts val="0"/>
                        </a:spcBef>
                        <a:spcAft>
                          <a:spcPts val="0"/>
                        </a:spcAft>
                        <a:buClrTx/>
                        <a:buSzTx/>
                        <a:buFontTx/>
                        <a:buNone/>
                        <a:tabLst/>
                        <a:defRPr/>
                      </a:pPr>
                      <a:r>
                        <a:rPr lang="en-US" sz="1600" b="0" dirty="0" smtClean="0">
                          <a:latin typeface="Arial" pitchFamily="34" charset="0"/>
                          <a:cs typeface="Arial" pitchFamily="34" charset="0"/>
                        </a:rPr>
                        <a:t>HI = RI – MI </a:t>
                      </a:r>
                      <a:endParaRPr lang="en-US" sz="1600" b="0" dirty="0">
                        <a:latin typeface="Arial" pitchFamily="34" charset="0"/>
                        <a:cs typeface="Arial" pitchFamily="34" charset="0"/>
                      </a:endParaRPr>
                    </a:p>
                  </a:txBody>
                  <a:tcPr>
                    <a:solidFill>
                      <a:srgbClr val="FFFFFF"/>
                    </a:solidFill>
                  </a:tcPr>
                </a:tc>
              </a:tr>
              <a:tr h="438800">
                <a:tc>
                  <a:txBody>
                    <a:bodyPr/>
                    <a:lstStyle/>
                    <a:p>
                      <a:pPr marL="0" marR="0" indent="0" algn="l" defTabSz="4281988" rtl="0" eaLnBrk="1" fontAlgn="auto" latinLnBrk="0" hangingPunct="1">
                        <a:lnSpc>
                          <a:spcPct val="100000"/>
                        </a:lnSpc>
                        <a:spcBef>
                          <a:spcPts val="0"/>
                        </a:spcBef>
                        <a:spcAft>
                          <a:spcPts val="0"/>
                        </a:spcAft>
                        <a:buClrTx/>
                        <a:buSzTx/>
                        <a:buFontTx/>
                        <a:buNone/>
                        <a:tabLst/>
                        <a:defRPr/>
                      </a:pPr>
                      <a:r>
                        <a:rPr lang="en-US" sz="1600" b="1" dirty="0" err="1" smtClean="0">
                          <a:latin typeface="Arial" pitchFamily="34" charset="0"/>
                          <a:cs typeface="Arial" pitchFamily="34" charset="0"/>
                        </a:rPr>
                        <a:t>Mirkin’s</a:t>
                      </a:r>
                      <a:r>
                        <a:rPr lang="en-US" sz="1600" b="1" dirty="0" smtClean="0">
                          <a:latin typeface="Arial" pitchFamily="34" charset="0"/>
                          <a:cs typeface="Arial" pitchFamily="34" charset="0"/>
                        </a:rPr>
                        <a:t> index (MI)</a:t>
                      </a:r>
                      <a:endParaRPr lang="en-US" sz="1600" b="1" dirty="0">
                        <a:latin typeface="Arial" pitchFamily="34" charset="0"/>
                        <a:cs typeface="Arial" pitchFamily="34" charset="0"/>
                      </a:endParaRPr>
                    </a:p>
                  </a:txBody>
                  <a:tcPr>
                    <a:solidFill>
                      <a:srgbClr val="FFFFFF"/>
                    </a:solidFill>
                  </a:tcPr>
                </a:tc>
                <a:tc>
                  <a:txBody>
                    <a:bodyPr/>
                    <a:lstStyle/>
                    <a:p>
                      <a:pPr marL="0" marR="0" indent="0" algn="just" defTabSz="4281988" rtl="0" eaLnBrk="1" fontAlgn="auto" latinLnBrk="0" hangingPunct="1">
                        <a:lnSpc>
                          <a:spcPct val="100000"/>
                        </a:lnSpc>
                        <a:spcBef>
                          <a:spcPts val="0"/>
                        </a:spcBef>
                        <a:spcAft>
                          <a:spcPts val="0"/>
                        </a:spcAft>
                        <a:buClrTx/>
                        <a:buSzTx/>
                        <a:buFontTx/>
                        <a:buNone/>
                        <a:tabLst/>
                        <a:defRPr/>
                      </a:pPr>
                      <a:r>
                        <a:rPr lang="en-US" sz="1600" b="0" dirty="0" smtClean="0">
                          <a:latin typeface="Arial" pitchFamily="34" charset="0"/>
                          <a:cs typeface="Arial" pitchFamily="34" charset="0"/>
                        </a:rPr>
                        <a:t>It counts the number of disagreements in data pairs between two clustering. It is the ratio of the number of disagreeing pairs to the total number of pairs. Lower value of </a:t>
                      </a:r>
                      <a:r>
                        <a:rPr lang="en-US" sz="1600" b="0" dirty="0" err="1" smtClean="0">
                          <a:latin typeface="Arial" pitchFamily="34" charset="0"/>
                          <a:cs typeface="Arial" pitchFamily="34" charset="0"/>
                        </a:rPr>
                        <a:t>Mirkin’s</a:t>
                      </a:r>
                      <a:r>
                        <a:rPr lang="en-US" sz="1600" b="0" dirty="0" smtClean="0">
                          <a:latin typeface="Arial" pitchFamily="34" charset="0"/>
                          <a:cs typeface="Arial" pitchFamily="34" charset="0"/>
                        </a:rPr>
                        <a:t> index indicates better clustering. </a:t>
                      </a:r>
                      <a:endParaRPr lang="en-US" sz="1600" b="0" dirty="0">
                        <a:latin typeface="Arial" pitchFamily="34" charset="0"/>
                        <a:cs typeface="Arial" pitchFamily="34" charset="0"/>
                      </a:endParaRPr>
                    </a:p>
                  </a:txBody>
                  <a:tcPr>
                    <a:solidFill>
                      <a:srgbClr val="FFFFFF"/>
                    </a:solidFill>
                  </a:tcPr>
                </a:tc>
              </a:tr>
            </a:tbl>
          </a:graphicData>
        </a:graphic>
      </p:graphicFrame>
    </p:spTree>
    <p:extLst>
      <p:ext uri="{BB962C8B-B14F-4D97-AF65-F5344CB8AC3E}">
        <p14:creationId xmlns:p14="http://schemas.microsoft.com/office/powerpoint/2010/main" val="110637552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 name="Diagram 75"/>
          <p:cNvGraphicFramePr/>
          <p:nvPr>
            <p:extLst/>
          </p:nvPr>
        </p:nvGraphicFramePr>
        <p:xfrm>
          <a:off x="0" y="-228600"/>
          <a:ext cx="9067800" cy="106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5" name="Rectangle 2"/>
          <p:cNvSpPr>
            <a:spLocks noGrp="1" noChangeArrowheads="1"/>
          </p:cNvSpPr>
          <p:nvPr>
            <p:ph type="title"/>
          </p:nvPr>
        </p:nvSpPr>
        <p:spPr>
          <a:xfrm>
            <a:off x="76200" y="663723"/>
            <a:ext cx="8382000" cy="1143000"/>
          </a:xfrm>
        </p:spPr>
        <p:txBody>
          <a:bodyPr>
            <a:normAutofit/>
          </a:bodyPr>
          <a:lstStyle/>
          <a:p>
            <a:pPr algn="l"/>
            <a:r>
              <a:rPr lang="en-US" sz="3200" dirty="0" smtClean="0"/>
              <a:t>Accuracy comparison </a:t>
            </a:r>
            <a:br>
              <a:rPr lang="en-US" sz="3200" dirty="0" smtClean="0"/>
            </a:br>
            <a:r>
              <a:rPr lang="en-US" sz="2400" dirty="0" smtClean="0"/>
              <a:t>(Pollen et al. 2014, </a:t>
            </a:r>
            <a:r>
              <a:rPr lang="en-US" sz="2400" dirty="0" err="1"/>
              <a:t>H</a:t>
            </a:r>
            <a:r>
              <a:rPr lang="en-US" sz="2400" dirty="0" err="1" smtClean="0"/>
              <a:t>iSeq</a:t>
            </a:r>
            <a:r>
              <a:rPr lang="en-US" sz="2400" dirty="0" smtClean="0"/>
              <a:t>)</a:t>
            </a:r>
            <a:endParaRPr lang="en-US" sz="2400" dirty="0"/>
          </a:p>
        </p:txBody>
      </p:sp>
      <p:pic>
        <p:nvPicPr>
          <p:cNvPr id="7" name="Picture 5" descr="C:\Users\Ali\Desktop\D2.png"/>
          <p:cNvPicPr preferRelativeResize="0">
            <a:picLocks noChangeArrowheads="1"/>
          </p:cNvPicPr>
          <p:nvPr/>
        </p:nvPicPr>
        <p:blipFill>
          <a:blip r:embed="rId7"/>
          <a:srcRect/>
          <a:stretch>
            <a:fillRect/>
          </a:stretch>
        </p:blipFill>
        <p:spPr bwMode="auto">
          <a:xfrm>
            <a:off x="5867400" y="762000"/>
            <a:ext cx="3028950" cy="2743200"/>
          </a:xfrm>
          <a:prstGeom prst="rect">
            <a:avLst/>
          </a:prstGeom>
          <a:noFill/>
        </p:spPr>
      </p:pic>
      <p:pic>
        <p:nvPicPr>
          <p:cNvPr id="8" name="Picture 4"/>
          <p:cNvPicPr preferRelativeResize="0">
            <a:picLocks noChangeAspect="1" noChangeArrowheads="1"/>
          </p:cNvPicPr>
          <p:nvPr/>
        </p:nvPicPr>
        <p:blipFill>
          <a:blip r:embed="rId8"/>
          <a:stretch>
            <a:fillRect/>
          </a:stretch>
        </p:blipFill>
        <p:spPr bwMode="auto">
          <a:xfrm>
            <a:off x="381000" y="3505200"/>
            <a:ext cx="6754953" cy="2877561"/>
          </a:xfrm>
          <a:prstGeom prst="rect">
            <a:avLst/>
          </a:prstGeom>
          <a:noFill/>
          <a:ln w="9525">
            <a:noFill/>
            <a:miter lim="800000"/>
            <a:headEnd/>
            <a:tailEnd/>
          </a:ln>
          <a:effectLst/>
        </p:spPr>
      </p:pic>
    </p:spTree>
    <p:extLst>
      <p:ext uri="{BB962C8B-B14F-4D97-AF65-F5344CB8AC3E}">
        <p14:creationId xmlns:p14="http://schemas.microsoft.com/office/powerpoint/2010/main" val="32461094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43"/>
            <a:ext cx="8081818" cy="6059165"/>
          </a:xfrm>
          <a:prstGeom prst="rect">
            <a:avLst/>
          </a:prstGeom>
        </p:spPr>
      </p:pic>
    </p:spTree>
    <p:extLst>
      <p:ext uri="{BB962C8B-B14F-4D97-AF65-F5344CB8AC3E}">
        <p14:creationId xmlns:p14="http://schemas.microsoft.com/office/powerpoint/2010/main" val="380906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740"/>
            <a:ext cx="7730836" cy="5791804"/>
          </a:xfrm>
          <a:prstGeom prst="rect">
            <a:avLst/>
          </a:prstGeom>
        </p:spPr>
      </p:pic>
    </p:spTree>
    <p:extLst>
      <p:ext uri="{BB962C8B-B14F-4D97-AF65-F5344CB8AC3E}">
        <p14:creationId xmlns:p14="http://schemas.microsoft.com/office/powerpoint/2010/main" val="23958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7927" y="374825"/>
            <a:ext cx="7416800" cy="5574772"/>
          </a:xfrm>
          <a:prstGeom prst="rect">
            <a:avLst/>
          </a:prstGeom>
        </p:spPr>
      </p:pic>
    </p:spTree>
    <p:extLst>
      <p:ext uri="{BB962C8B-B14F-4D97-AF65-F5344CB8AC3E}">
        <p14:creationId xmlns:p14="http://schemas.microsoft.com/office/powerpoint/2010/main" val="149559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4909" y="1286741"/>
            <a:ext cx="8026400" cy="1790700"/>
          </a:xfrm>
          <a:prstGeom prst="rect">
            <a:avLst/>
          </a:prstGeom>
        </p:spPr>
      </p:pic>
      <p:pic>
        <p:nvPicPr>
          <p:cNvPr id="3" name="Picture 2"/>
          <p:cNvPicPr>
            <a:picLocks noChangeAspect="1"/>
          </p:cNvPicPr>
          <p:nvPr/>
        </p:nvPicPr>
        <p:blipFill>
          <a:blip r:embed="rId3"/>
          <a:stretch>
            <a:fillRect/>
          </a:stretch>
        </p:blipFill>
        <p:spPr>
          <a:xfrm>
            <a:off x="7060622" y="3550228"/>
            <a:ext cx="1968500" cy="1955800"/>
          </a:xfrm>
          <a:prstGeom prst="rect">
            <a:avLst/>
          </a:prstGeom>
        </p:spPr>
      </p:pic>
    </p:spTree>
    <p:extLst>
      <p:ext uri="{BB962C8B-B14F-4D97-AF65-F5344CB8AC3E}">
        <p14:creationId xmlns:p14="http://schemas.microsoft.com/office/powerpoint/2010/main" val="1562884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0436" y="254770"/>
            <a:ext cx="7656945" cy="5494355"/>
          </a:xfrm>
          <a:prstGeom prst="rect">
            <a:avLst/>
          </a:prstGeom>
        </p:spPr>
      </p:pic>
    </p:spTree>
    <p:extLst>
      <p:ext uri="{BB962C8B-B14F-4D97-AF65-F5344CB8AC3E}">
        <p14:creationId xmlns:p14="http://schemas.microsoft.com/office/powerpoint/2010/main" val="31298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9382" y="207236"/>
            <a:ext cx="3867150" cy="670217"/>
          </a:xfrm>
          <a:prstGeom prst="rect">
            <a:avLst/>
          </a:prstGeom>
        </p:spPr>
      </p:pic>
      <p:pic>
        <p:nvPicPr>
          <p:cNvPr id="3" name="Picture 2"/>
          <p:cNvPicPr>
            <a:picLocks noChangeAspect="1"/>
          </p:cNvPicPr>
          <p:nvPr/>
        </p:nvPicPr>
        <p:blipFill>
          <a:blip r:embed="rId3"/>
          <a:stretch>
            <a:fillRect/>
          </a:stretch>
        </p:blipFill>
        <p:spPr>
          <a:xfrm>
            <a:off x="174005" y="997526"/>
            <a:ext cx="4240976" cy="2842393"/>
          </a:xfrm>
          <a:prstGeom prst="rect">
            <a:avLst/>
          </a:prstGeom>
        </p:spPr>
      </p:pic>
      <p:pic>
        <p:nvPicPr>
          <p:cNvPr id="4" name="Picture 3"/>
          <p:cNvPicPr>
            <a:picLocks noChangeAspect="1"/>
          </p:cNvPicPr>
          <p:nvPr/>
        </p:nvPicPr>
        <p:blipFill>
          <a:blip r:embed="rId4"/>
          <a:stretch>
            <a:fillRect/>
          </a:stretch>
        </p:blipFill>
        <p:spPr>
          <a:xfrm>
            <a:off x="4902448" y="1064836"/>
            <a:ext cx="4056823" cy="3017637"/>
          </a:xfrm>
          <a:prstGeom prst="rect">
            <a:avLst/>
          </a:prstGeom>
        </p:spPr>
      </p:pic>
    </p:spTree>
    <p:extLst>
      <p:ext uri="{BB962C8B-B14F-4D97-AF65-F5344CB8AC3E}">
        <p14:creationId xmlns:p14="http://schemas.microsoft.com/office/powerpoint/2010/main" val="348169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167437"/>
            <a:ext cx="9144000" cy="4523125"/>
          </a:xfrm>
          <a:prstGeom prst="rect">
            <a:avLst/>
          </a:prstGeom>
        </p:spPr>
      </p:pic>
    </p:spTree>
    <p:extLst>
      <p:ext uri="{BB962C8B-B14F-4D97-AF65-F5344CB8AC3E}">
        <p14:creationId xmlns:p14="http://schemas.microsoft.com/office/powerpoint/2010/main" val="1940659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single-cell RNA-</a:t>
            </a:r>
            <a:r>
              <a:rPr lang="en-US" dirty="0" err="1" smtClean="0"/>
              <a:t>seq</a:t>
            </a:r>
            <a:endParaRPr lang="en-US" dirty="0"/>
          </a:p>
        </p:txBody>
      </p:sp>
      <p:sp>
        <p:nvSpPr>
          <p:cNvPr id="3" name="Content Placeholder 2"/>
          <p:cNvSpPr>
            <a:spLocks noGrp="1"/>
          </p:cNvSpPr>
          <p:nvPr>
            <p:ph sz="half" idx="1"/>
          </p:nvPr>
        </p:nvSpPr>
        <p:spPr>
          <a:xfrm>
            <a:off x="822960" y="1708299"/>
            <a:ext cx="3682365" cy="4160796"/>
          </a:xfrm>
        </p:spPr>
        <p:txBody>
          <a:bodyPr/>
          <a:lstStyle/>
          <a:p>
            <a:r>
              <a:rPr lang="en-US" sz="2200" dirty="0"/>
              <a:t>Identifying rare cell </a:t>
            </a:r>
            <a:r>
              <a:rPr lang="en-US" sz="2200" dirty="0" smtClean="0"/>
              <a:t>subtypes</a:t>
            </a:r>
          </a:p>
          <a:p>
            <a:pPr lvl="2"/>
            <a:r>
              <a:rPr lang="en-US" sz="1750" dirty="0" err="1" smtClean="0">
                <a:hlinkClick r:id="rId3"/>
              </a:rPr>
              <a:t>Mahata</a:t>
            </a:r>
            <a:r>
              <a:rPr lang="en-US" sz="1750" dirty="0" smtClean="0">
                <a:hlinkClick r:id="rId3"/>
              </a:rPr>
              <a:t> </a:t>
            </a:r>
            <a:r>
              <a:rPr lang="en-US" sz="1750" i="1" dirty="0" smtClean="0">
                <a:hlinkClick r:id="rId3"/>
              </a:rPr>
              <a:t>et al.</a:t>
            </a:r>
            <a:r>
              <a:rPr lang="en-US" sz="1750" dirty="0" smtClean="0"/>
              <a:t> (2014)</a:t>
            </a:r>
          </a:p>
          <a:p>
            <a:pPr lvl="2"/>
            <a:r>
              <a:rPr lang="en-US" sz="1750" dirty="0" err="1" smtClean="0">
                <a:hlinkClick r:id="rId4"/>
              </a:rPr>
              <a:t>Shalek</a:t>
            </a:r>
            <a:r>
              <a:rPr lang="en-US" sz="1750" dirty="0" smtClean="0">
                <a:hlinkClick r:id="rId4"/>
              </a:rPr>
              <a:t> </a:t>
            </a:r>
            <a:r>
              <a:rPr lang="en-US" sz="1750" i="1" dirty="0" smtClean="0">
                <a:hlinkClick r:id="rId4"/>
              </a:rPr>
              <a:t>et al</a:t>
            </a:r>
            <a:r>
              <a:rPr lang="en-US" sz="1750" dirty="0" smtClean="0">
                <a:hlinkClick r:id="rId4"/>
              </a:rPr>
              <a:t>.</a:t>
            </a:r>
            <a:r>
              <a:rPr lang="en-US" sz="1750" dirty="0" smtClean="0"/>
              <a:t> (2014)</a:t>
            </a:r>
            <a:endParaRPr lang="en-US" sz="1750" dirty="0"/>
          </a:p>
          <a:p>
            <a:pPr>
              <a:spcBef>
                <a:spcPts val="2400"/>
              </a:spcBef>
            </a:pPr>
            <a:r>
              <a:rPr lang="en-US" sz="2200" dirty="0"/>
              <a:t>Trace </a:t>
            </a:r>
            <a:r>
              <a:rPr lang="en-US" sz="2200" dirty="0" smtClean="0"/>
              <a:t>lineage/developmental </a:t>
            </a:r>
            <a:r>
              <a:rPr lang="en-US" sz="2200" dirty="0"/>
              <a:t>relationships between cell </a:t>
            </a:r>
            <a:r>
              <a:rPr lang="en-US" sz="2200" dirty="0" smtClean="0"/>
              <a:t>states</a:t>
            </a:r>
          </a:p>
          <a:p>
            <a:pPr lvl="2"/>
            <a:r>
              <a:rPr lang="en-US" sz="1750" dirty="0" err="1" smtClean="0">
                <a:hlinkClick r:id="rId5"/>
              </a:rPr>
              <a:t>Treutlein</a:t>
            </a:r>
            <a:r>
              <a:rPr lang="en-US" sz="1750" dirty="0" smtClean="0">
                <a:hlinkClick r:id="rId5"/>
              </a:rPr>
              <a:t> </a:t>
            </a:r>
            <a:r>
              <a:rPr lang="en-US" sz="1750" i="1" dirty="0" smtClean="0">
                <a:hlinkClick r:id="rId5"/>
              </a:rPr>
              <a:t>et al.</a:t>
            </a:r>
            <a:r>
              <a:rPr lang="en-US" sz="1750" dirty="0" smtClean="0"/>
              <a:t> (2014)</a:t>
            </a:r>
          </a:p>
          <a:p>
            <a:pPr lvl="2"/>
            <a:r>
              <a:rPr lang="en-US" sz="1750" dirty="0" smtClean="0">
                <a:hlinkClick r:id="rId6"/>
              </a:rPr>
              <a:t>Cao </a:t>
            </a:r>
            <a:r>
              <a:rPr lang="en-US" sz="1750" i="1" dirty="0" smtClean="0">
                <a:hlinkClick r:id="rId6"/>
              </a:rPr>
              <a:t>et al.</a:t>
            </a:r>
            <a:r>
              <a:rPr lang="en-US" sz="1750" i="1" dirty="0" smtClean="0"/>
              <a:t> </a:t>
            </a:r>
            <a:r>
              <a:rPr lang="en-US" sz="1750" dirty="0" smtClean="0"/>
              <a:t>(2017)</a:t>
            </a:r>
            <a:endParaRPr lang="en-US" sz="1750" dirty="0"/>
          </a:p>
          <a:p>
            <a:pPr>
              <a:spcBef>
                <a:spcPts val="2400"/>
              </a:spcBef>
            </a:pPr>
            <a:r>
              <a:rPr lang="en-US" sz="2200" dirty="0"/>
              <a:t>Measure stochasticity of gene </a:t>
            </a:r>
            <a:r>
              <a:rPr lang="en-US" sz="2200" dirty="0" smtClean="0"/>
              <a:t>expression</a:t>
            </a:r>
          </a:p>
          <a:p>
            <a:pPr lvl="2"/>
            <a:r>
              <a:rPr lang="en-US" sz="1750" dirty="0" smtClean="0">
                <a:hlinkClick r:id="rId7"/>
              </a:rPr>
              <a:t>Meredith </a:t>
            </a:r>
            <a:r>
              <a:rPr lang="en-US" sz="1750" i="1" dirty="0" smtClean="0">
                <a:hlinkClick r:id="rId7"/>
              </a:rPr>
              <a:t>et al.</a:t>
            </a:r>
            <a:r>
              <a:rPr lang="en-US" sz="1750" i="1" dirty="0" smtClean="0"/>
              <a:t> </a:t>
            </a:r>
            <a:r>
              <a:rPr lang="en-US" sz="1750" dirty="0" smtClean="0"/>
              <a:t>(2015)</a:t>
            </a:r>
            <a:endParaRPr lang="en-US" sz="1750" dirty="0"/>
          </a:p>
          <a:p>
            <a:endParaRPr lang="en-US" dirty="0"/>
          </a:p>
        </p:txBody>
      </p:sp>
      <p:pic>
        <p:nvPicPr>
          <p:cNvPr id="10242" name="Picture 2" descr="Figure 1"/>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4418817" y="1556037"/>
            <a:ext cx="4629933" cy="47548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6324600"/>
            <a:ext cx="8629650" cy="584775"/>
          </a:xfrm>
          <a:prstGeom prst="rect">
            <a:avLst/>
          </a:prstGeom>
          <a:noFill/>
        </p:spPr>
        <p:txBody>
          <a:bodyPr wrap="square" rtlCol="0">
            <a:spAutoFit/>
          </a:bodyPr>
          <a:lstStyle/>
          <a:p>
            <a:r>
              <a:rPr lang="en-US" sz="1600" dirty="0" smtClean="0">
                <a:solidFill>
                  <a:schemeClr val="bg1"/>
                </a:solidFill>
              </a:rPr>
              <a:t>Sandberg, R</a:t>
            </a:r>
            <a:r>
              <a:rPr lang="en-US" sz="1600" i="1" dirty="0" smtClean="0">
                <a:solidFill>
                  <a:schemeClr val="bg1"/>
                </a:solidFill>
              </a:rPr>
              <a:t>.</a:t>
            </a:r>
            <a:r>
              <a:rPr lang="en-US" sz="1600" dirty="0" smtClean="0">
                <a:solidFill>
                  <a:schemeClr val="bg1"/>
                </a:solidFill>
              </a:rPr>
              <a:t> (2013). Entering the era of single-cell transcriptomics in biology and medicine. </a:t>
            </a:r>
            <a:r>
              <a:rPr lang="en-US" sz="1600" i="1" dirty="0" smtClean="0">
                <a:solidFill>
                  <a:schemeClr val="bg1"/>
                </a:solidFill>
              </a:rPr>
              <a:t>Nat. Methods 11</a:t>
            </a:r>
            <a:r>
              <a:rPr lang="en-US" sz="1600" dirty="0" smtClean="0">
                <a:solidFill>
                  <a:schemeClr val="bg1"/>
                </a:solidFill>
              </a:rPr>
              <a:t>, 22-24.</a:t>
            </a:r>
            <a:endParaRPr lang="en-US" sz="1600" dirty="0">
              <a:solidFill>
                <a:schemeClr val="bg1"/>
              </a:solidFill>
            </a:endParaRPr>
          </a:p>
        </p:txBody>
      </p:sp>
    </p:spTree>
    <p:extLst>
      <p:ext uri="{BB962C8B-B14F-4D97-AF65-F5344CB8AC3E}">
        <p14:creationId xmlns:p14="http://schemas.microsoft.com/office/powerpoint/2010/main" val="2021954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4982" y="405081"/>
            <a:ext cx="5849469" cy="4965863"/>
          </a:xfrm>
          <a:prstGeom prst="rect">
            <a:avLst/>
          </a:prstGeom>
        </p:spPr>
      </p:pic>
    </p:spTree>
    <p:extLst>
      <p:ext uri="{BB962C8B-B14F-4D97-AF65-F5344CB8AC3E}">
        <p14:creationId xmlns:p14="http://schemas.microsoft.com/office/powerpoint/2010/main" val="1366543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5000" y="774700"/>
            <a:ext cx="7874000" cy="5308600"/>
          </a:xfrm>
          <a:prstGeom prst="rect">
            <a:avLst/>
          </a:prstGeom>
        </p:spPr>
      </p:pic>
    </p:spTree>
    <p:extLst>
      <p:ext uri="{BB962C8B-B14F-4D97-AF65-F5344CB8AC3E}">
        <p14:creationId xmlns:p14="http://schemas.microsoft.com/office/powerpoint/2010/main" val="1545182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955"/>
            <a:ext cx="9144000" cy="6826090"/>
          </a:xfrm>
          <a:prstGeom prst="rect">
            <a:avLst/>
          </a:prstGeom>
        </p:spPr>
      </p:pic>
    </p:spTree>
    <p:extLst>
      <p:ext uri="{BB962C8B-B14F-4D97-AF65-F5344CB8AC3E}">
        <p14:creationId xmlns:p14="http://schemas.microsoft.com/office/powerpoint/2010/main" val="359677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7162" y="0"/>
            <a:ext cx="7887855" cy="5894478"/>
          </a:xfrm>
          <a:prstGeom prst="rect">
            <a:avLst/>
          </a:prstGeom>
        </p:spPr>
      </p:pic>
    </p:spTree>
    <p:extLst>
      <p:ext uri="{BB962C8B-B14F-4D97-AF65-F5344CB8AC3E}">
        <p14:creationId xmlns:p14="http://schemas.microsoft.com/office/powerpoint/2010/main" val="1264024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1817" y="96902"/>
            <a:ext cx="8248073" cy="5877937"/>
          </a:xfrm>
          <a:prstGeom prst="rect">
            <a:avLst/>
          </a:prstGeom>
        </p:spPr>
      </p:pic>
    </p:spTree>
    <p:extLst>
      <p:ext uri="{BB962C8B-B14F-4D97-AF65-F5344CB8AC3E}">
        <p14:creationId xmlns:p14="http://schemas.microsoft.com/office/powerpoint/2010/main" val="1438807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0980" y="234633"/>
            <a:ext cx="7511643" cy="5699729"/>
          </a:xfrm>
          <a:prstGeom prst="rect">
            <a:avLst/>
          </a:prstGeom>
        </p:spPr>
      </p:pic>
    </p:spTree>
    <p:extLst>
      <p:ext uri="{BB962C8B-B14F-4D97-AF65-F5344CB8AC3E}">
        <p14:creationId xmlns:p14="http://schemas.microsoft.com/office/powerpoint/2010/main" val="2074692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5636" y="219842"/>
            <a:ext cx="7777018" cy="5820166"/>
          </a:xfrm>
          <a:prstGeom prst="rect">
            <a:avLst/>
          </a:prstGeom>
        </p:spPr>
      </p:pic>
    </p:spTree>
    <p:extLst>
      <p:ext uri="{BB962C8B-B14F-4D97-AF65-F5344CB8AC3E}">
        <p14:creationId xmlns:p14="http://schemas.microsoft.com/office/powerpoint/2010/main" val="665123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7738" y="406400"/>
            <a:ext cx="5915504" cy="5477164"/>
          </a:xfrm>
          <a:prstGeom prst="rect">
            <a:avLst/>
          </a:prstGeom>
        </p:spPr>
      </p:pic>
    </p:spTree>
    <p:extLst>
      <p:ext uri="{BB962C8B-B14F-4D97-AF65-F5344CB8AC3E}">
        <p14:creationId xmlns:p14="http://schemas.microsoft.com/office/powerpoint/2010/main" val="1074349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88385"/>
            <a:ext cx="9144000" cy="4881230"/>
          </a:xfrm>
          <a:prstGeom prst="rect">
            <a:avLst/>
          </a:prstGeom>
        </p:spPr>
      </p:pic>
    </p:spTree>
    <p:extLst>
      <p:ext uri="{BB962C8B-B14F-4D97-AF65-F5344CB8AC3E}">
        <p14:creationId xmlns:p14="http://schemas.microsoft.com/office/powerpoint/2010/main" val="5415928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2850" y="2705100"/>
            <a:ext cx="6718300" cy="1447800"/>
          </a:xfrm>
          <a:prstGeom prst="rect">
            <a:avLst/>
          </a:prstGeom>
        </p:spPr>
      </p:pic>
    </p:spTree>
    <p:extLst>
      <p:ext uri="{BB962C8B-B14F-4D97-AF65-F5344CB8AC3E}">
        <p14:creationId xmlns:p14="http://schemas.microsoft.com/office/powerpoint/2010/main" val="1865382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6400" y="0"/>
            <a:ext cx="8275782" cy="6158508"/>
          </a:xfrm>
          <a:prstGeom prst="rect">
            <a:avLst/>
          </a:prstGeom>
        </p:spPr>
      </p:pic>
    </p:spTree>
    <p:extLst>
      <p:ext uri="{BB962C8B-B14F-4D97-AF65-F5344CB8AC3E}">
        <p14:creationId xmlns:p14="http://schemas.microsoft.com/office/powerpoint/2010/main" val="1237322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1" y="0"/>
            <a:ext cx="9140677" cy="6858000"/>
          </a:xfrm>
          <a:prstGeom prst="rect">
            <a:avLst/>
          </a:prstGeom>
        </p:spPr>
      </p:pic>
    </p:spTree>
    <p:extLst>
      <p:ext uri="{BB962C8B-B14F-4D97-AF65-F5344CB8AC3E}">
        <p14:creationId xmlns:p14="http://schemas.microsoft.com/office/powerpoint/2010/main" val="368150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711"/>
            <a:ext cx="9144000" cy="6830578"/>
          </a:xfrm>
          <a:prstGeom prst="rect">
            <a:avLst/>
          </a:prstGeom>
        </p:spPr>
      </p:pic>
    </p:spTree>
    <p:extLst>
      <p:ext uri="{BB962C8B-B14F-4D97-AF65-F5344CB8AC3E}">
        <p14:creationId xmlns:p14="http://schemas.microsoft.com/office/powerpoint/2010/main" val="600226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991"/>
            <a:ext cx="9144000" cy="6848017"/>
          </a:xfrm>
          <a:prstGeom prst="rect">
            <a:avLst/>
          </a:prstGeom>
        </p:spPr>
      </p:pic>
    </p:spTree>
    <p:extLst>
      <p:ext uri="{BB962C8B-B14F-4D97-AF65-F5344CB8AC3E}">
        <p14:creationId xmlns:p14="http://schemas.microsoft.com/office/powerpoint/2010/main" val="1268986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97" y="0"/>
            <a:ext cx="9100805" cy="6858000"/>
          </a:xfrm>
          <a:prstGeom prst="rect">
            <a:avLst/>
          </a:prstGeom>
        </p:spPr>
      </p:pic>
    </p:spTree>
    <p:extLst>
      <p:ext uri="{BB962C8B-B14F-4D97-AF65-F5344CB8AC3E}">
        <p14:creationId xmlns:p14="http://schemas.microsoft.com/office/powerpoint/2010/main" val="1190628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a:bodyPr>
          <a:lstStyle/>
          <a:p>
            <a:r>
              <a:rPr lang="en-US" sz="2400" dirty="0" smtClean="0">
                <a:hlinkClick r:id="rId2"/>
              </a:rPr>
              <a:t>Analysis of single cell RNA-</a:t>
            </a:r>
            <a:r>
              <a:rPr lang="en-US" sz="2400" dirty="0" err="1" smtClean="0">
                <a:hlinkClick r:id="rId2"/>
              </a:rPr>
              <a:t>seq</a:t>
            </a:r>
            <a:r>
              <a:rPr lang="en-US" sz="2400" dirty="0" smtClean="0">
                <a:hlinkClick r:id="rId2"/>
              </a:rPr>
              <a:t> data</a:t>
            </a:r>
            <a:r>
              <a:rPr lang="en-US" sz="2400" dirty="0" smtClean="0"/>
              <a:t> (Cambridge University, </a:t>
            </a:r>
            <a:r>
              <a:rPr lang="en-US" sz="2400" dirty="0" err="1" smtClean="0"/>
              <a:t>Hemberg</a:t>
            </a:r>
            <a:r>
              <a:rPr lang="en-US" sz="2400" dirty="0" smtClean="0"/>
              <a:t> Lab)</a:t>
            </a:r>
          </a:p>
          <a:p>
            <a:r>
              <a:rPr lang="en-US" sz="2400" dirty="0" smtClean="0">
                <a:hlinkClick r:id="rId3"/>
              </a:rPr>
              <a:t>awesome-single-cell </a:t>
            </a:r>
            <a:r>
              <a:rPr lang="en-US" sz="2400" dirty="0" err="1" smtClean="0">
                <a:hlinkClick r:id="rId3"/>
              </a:rPr>
              <a:t>github</a:t>
            </a:r>
            <a:r>
              <a:rPr lang="en-US" sz="2400" dirty="0" smtClean="0"/>
              <a:t> (list of software resources)</a:t>
            </a:r>
          </a:p>
          <a:p>
            <a:r>
              <a:rPr lang="en-US" sz="2400" dirty="0" smtClean="0">
                <a:hlinkClick r:id="rId4"/>
              </a:rPr>
              <a:t>A practical guide to single-cell RNA-sequencing for biomedical research and clinical applications</a:t>
            </a:r>
            <a:r>
              <a:rPr lang="en-US" sz="2400" dirty="0" smtClean="0"/>
              <a:t> (</a:t>
            </a:r>
            <a:r>
              <a:rPr lang="en-US" sz="2400" dirty="0" err="1" smtClean="0"/>
              <a:t>Haque</a:t>
            </a:r>
            <a:r>
              <a:rPr lang="en-US" sz="2400" dirty="0" smtClean="0"/>
              <a:t> </a:t>
            </a:r>
            <a:r>
              <a:rPr lang="en-US" sz="2400" i="1" dirty="0" smtClean="0"/>
              <a:t>et al. </a:t>
            </a:r>
            <a:r>
              <a:rPr lang="en-US" sz="2400" dirty="0" smtClean="0"/>
              <a:t>2017)</a:t>
            </a:r>
          </a:p>
          <a:p>
            <a:r>
              <a:rPr lang="en-US" sz="2400" dirty="0" smtClean="0"/>
              <a:t>MCB112: Biological Data Analysis, </a:t>
            </a:r>
            <a:r>
              <a:rPr lang="en-US" sz="2400" dirty="0" smtClean="0">
                <a:hlinkClick r:id="rId5"/>
              </a:rPr>
              <a:t>Lecture 06</a:t>
            </a:r>
            <a:r>
              <a:rPr lang="en-US" sz="2400" dirty="0" smtClean="0"/>
              <a:t> (Harvard)</a:t>
            </a:r>
          </a:p>
          <a:p>
            <a:r>
              <a:rPr lang="en-US" sz="2400" dirty="0" err="1" smtClean="0">
                <a:hlinkClick r:id="rId6"/>
              </a:rPr>
              <a:t>simpleSingleCell</a:t>
            </a:r>
            <a:r>
              <a:rPr lang="en-US" sz="2400" dirty="0" smtClean="0"/>
              <a:t> (step-by-step workflow for low-level analysis of single-cell RNA-</a:t>
            </a:r>
            <a:r>
              <a:rPr lang="en-US" sz="2400" dirty="0" err="1" smtClean="0"/>
              <a:t>seq</a:t>
            </a:r>
            <a:r>
              <a:rPr lang="en-US" sz="2400" dirty="0" smtClean="0"/>
              <a:t> data with Bioconductor)</a:t>
            </a:r>
          </a:p>
        </p:txBody>
      </p:sp>
    </p:spTree>
    <p:extLst>
      <p:ext uri="{BB962C8B-B14F-4D97-AF65-F5344CB8AC3E}">
        <p14:creationId xmlns:p14="http://schemas.microsoft.com/office/powerpoint/2010/main" val="8481558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82" y="0"/>
            <a:ext cx="8081073" cy="6074067"/>
          </a:xfrm>
          <a:prstGeom prst="rect">
            <a:avLst/>
          </a:prstGeom>
        </p:spPr>
      </p:pic>
    </p:spTree>
    <p:extLst>
      <p:ext uri="{BB962C8B-B14F-4D97-AF65-F5344CB8AC3E}">
        <p14:creationId xmlns:p14="http://schemas.microsoft.com/office/powerpoint/2010/main" val="1591826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6545" y="129309"/>
            <a:ext cx="7620000" cy="5715000"/>
          </a:xfrm>
          <a:prstGeom prst="rect">
            <a:avLst/>
          </a:prstGeom>
        </p:spPr>
      </p:pic>
    </p:spTree>
    <p:extLst>
      <p:ext uri="{BB962C8B-B14F-4D97-AF65-F5344CB8AC3E}">
        <p14:creationId xmlns:p14="http://schemas.microsoft.com/office/powerpoint/2010/main" val="472240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25" y="0"/>
            <a:ext cx="8074459" cy="6086764"/>
          </a:xfrm>
          <a:prstGeom prst="rect">
            <a:avLst/>
          </a:prstGeom>
        </p:spPr>
      </p:pic>
    </p:spTree>
    <p:extLst>
      <p:ext uri="{BB962C8B-B14F-4D97-AF65-F5344CB8AC3E}">
        <p14:creationId xmlns:p14="http://schemas.microsoft.com/office/powerpoint/2010/main" val="1994209519"/>
      </p:ext>
    </p:extLst>
  </p:cSld>
  <p:clrMapOvr>
    <a:masterClrMapping/>
  </p:clrMapOvr>
</p:sld>
</file>

<file path=ppt/theme/theme1.xml><?xml version="1.0" encoding="utf-8"?>
<a:theme xmlns:a="http://schemas.openxmlformats.org/drawingml/2006/main" name="Retrospect_v2">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_v2" id="{5888B9B1-8749-4F5E-924C-C035D7A89BA6}" vid="{EC986BED-3212-4129-8188-8C8A2CAF76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Retrospect_v2</Template>
  <TotalTime>2629</TotalTime>
  <Words>2129</Words>
  <Application>Microsoft Macintosh PowerPoint</Application>
  <PresentationFormat>On-screen Show (4:3)</PresentationFormat>
  <Paragraphs>333</Paragraphs>
  <Slides>64</Slides>
  <Notes>18</Notes>
  <HiddenSlides>0</HiddenSlides>
  <MMClips>1</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Retrospect_v2</vt:lpstr>
      <vt:lpstr>Single cell genomics!</vt:lpstr>
      <vt:lpstr>PowerPoint Presentation</vt:lpstr>
      <vt:lpstr>Why single cell?</vt:lpstr>
      <vt:lpstr>Applications of single-cell RNA-seq</vt:lpstr>
      <vt:lpstr>Applications of single-cell RNA-seq</vt:lpstr>
      <vt:lpstr>PowerPoint Presentation</vt:lpstr>
      <vt:lpstr>PowerPoint Presentation</vt:lpstr>
      <vt:lpstr>PowerPoint Presentation</vt:lpstr>
      <vt:lpstr>PowerPoint Presentation</vt:lpstr>
      <vt:lpstr>Brief history of single cell RNA-seq</vt:lpstr>
      <vt:lpstr>Typical single cell experimental workflow</vt:lpstr>
      <vt:lpstr>How are single cells isolated?</vt:lpstr>
      <vt:lpstr>How are single cells isolated?</vt:lpstr>
      <vt:lpstr>How are single cells isolated?</vt:lpstr>
      <vt:lpstr>How are single cells isolated?</vt:lpstr>
      <vt:lpstr>Evolution of single cell methodologies</vt:lpstr>
      <vt:lpstr>Which platform to use?</vt:lpstr>
      <vt:lpstr>Computational workflow</vt:lpstr>
      <vt:lpstr>Computational workflow</vt:lpstr>
      <vt:lpstr>Challenges of single-cell data</vt:lpstr>
      <vt:lpstr>PowerPoint Presentation</vt:lpstr>
      <vt:lpstr>Downstream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Accuracy comparison (Kanitz et al. 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Many clustering algorithms!</vt:lpstr>
      <vt:lpstr>Accuracy measures</vt:lpstr>
      <vt:lpstr>Accuracy comparison  (Pollen et al. 2014, HiSeq)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Serena Liu</dc:creator>
  <cp:lastModifiedBy>Cédric Notredame</cp:lastModifiedBy>
  <cp:revision>64</cp:revision>
  <dcterms:created xsi:type="dcterms:W3CDTF">2018-03-02T18:51:16Z</dcterms:created>
  <dcterms:modified xsi:type="dcterms:W3CDTF">2018-09-19T07:35:32Z</dcterms:modified>
</cp:coreProperties>
</file>